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5" r:id="rId1"/>
  </p:sldMasterIdLst>
  <p:notesMasterIdLst>
    <p:notesMasterId r:id="rId26"/>
  </p:notesMasterIdLst>
  <p:sldIdLst>
    <p:sldId id="257" r:id="rId2"/>
    <p:sldId id="376" r:id="rId3"/>
    <p:sldId id="413" r:id="rId4"/>
    <p:sldId id="305" r:id="rId5"/>
    <p:sldId id="311" r:id="rId6"/>
    <p:sldId id="406" r:id="rId7"/>
    <p:sldId id="407" r:id="rId8"/>
    <p:sldId id="409" r:id="rId9"/>
    <p:sldId id="384" r:id="rId10"/>
    <p:sldId id="403" r:id="rId11"/>
    <p:sldId id="404" r:id="rId12"/>
    <p:sldId id="393" r:id="rId13"/>
    <p:sldId id="394" r:id="rId14"/>
    <p:sldId id="417" r:id="rId15"/>
    <p:sldId id="381" r:id="rId16"/>
    <p:sldId id="351" r:id="rId17"/>
    <p:sldId id="352" r:id="rId18"/>
    <p:sldId id="412" r:id="rId19"/>
    <p:sldId id="355" r:id="rId20"/>
    <p:sldId id="356" r:id="rId21"/>
    <p:sldId id="357" r:id="rId22"/>
    <p:sldId id="418" r:id="rId23"/>
    <p:sldId id="387" r:id="rId24"/>
    <p:sldId id="3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0" autoAdjust="0"/>
    <p:restoredTop sz="95958" autoAdjust="0"/>
  </p:normalViewPr>
  <p:slideViewPr>
    <p:cSldViewPr>
      <p:cViewPr varScale="1">
        <p:scale>
          <a:sx n="109" d="100"/>
          <a:sy n="109" d="100"/>
        </p:scale>
        <p:origin x="1290" y="114"/>
      </p:cViewPr>
      <p:guideLst>
        <p:guide orient="horz" pos="2160"/>
        <p:guide pos="2880"/>
      </p:guideLst>
    </p:cSldViewPr>
  </p:slideViewPr>
  <p:outlineViewPr>
    <p:cViewPr>
      <p:scale>
        <a:sx n="33" d="100"/>
        <a:sy n="33" d="100"/>
      </p:scale>
      <p:origin x="48" y="540"/>
    </p:cViewPr>
  </p:outlineViewPr>
  <p:notesTextViewPr>
    <p:cViewPr>
      <p:scale>
        <a:sx n="100" d="100"/>
        <a:sy n="100" d="100"/>
      </p:scale>
      <p:origin x="0" y="0"/>
    </p:cViewPr>
  </p:notesTextViewPr>
  <p:sorterViewPr>
    <p:cViewPr>
      <p:scale>
        <a:sx n="66" d="100"/>
        <a:sy n="66" d="100"/>
      </p:scale>
      <p:origin x="0" y="335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797FE8-AAA8-45B7-A1D7-DB158DF4595F}" type="datetimeFigureOut">
              <a:rPr lang="en-US" smtClean="0"/>
              <a:pPr/>
              <a:t>3/15/2025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850796-92A7-4943-835A-C5CFCBAFB6F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26CD33-4337-4529-948A-94F6960B2374}"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88D6DEEE-5099-0E40-A460-8185A9C347B5}" type="datetime1">
              <a:rPr lang="en-IN" smtClean="0"/>
              <a:t>15-03-2025</a:t>
            </a:fld>
            <a:endParaRPr lang="en-US"/>
          </a:p>
        </p:txBody>
      </p:sp>
      <p:sp>
        <p:nvSpPr>
          <p:cNvPr id="17" name="Footer Placeholder 16"/>
          <p:cNvSpPr>
            <a:spLocks noGrp="1"/>
          </p:cNvSpPr>
          <p:nvPr>
            <p:ph type="ftr" sz="quarter" idx="11"/>
          </p:nvPr>
        </p:nvSpPr>
        <p:spPr/>
        <p:txBody>
          <a:bodyPr/>
          <a:lstStyle/>
          <a:p>
            <a:r>
              <a:rPr lang="en-US"/>
              <a:t>Presented by CA Shweta Jain, Partner-Shweta Jain and Co</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E08542-8EF8-48C7-8FAE-E8C4575C8756}"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2D9639-B0AB-D74A-BD30-D5FB55C79F9A}" type="datetime1">
              <a:rPr lang="en-IN" smtClean="0"/>
              <a:t>15-03-2025</a:t>
            </a:fld>
            <a:endParaRPr lang="en-US"/>
          </a:p>
        </p:txBody>
      </p:sp>
      <p:sp>
        <p:nvSpPr>
          <p:cNvPr id="5" name="Footer Placeholder 4"/>
          <p:cNvSpPr>
            <a:spLocks noGrp="1"/>
          </p:cNvSpPr>
          <p:nvPr>
            <p:ph type="ftr" sz="quarter" idx="11"/>
          </p:nvPr>
        </p:nvSpPr>
        <p:spPr/>
        <p:txBody>
          <a:bodyPr/>
          <a:lstStyle/>
          <a:p>
            <a:r>
              <a:rPr lang="en-US"/>
              <a:t>Presented by CA Shweta Jain, Partner-Shweta Jain and Co</a:t>
            </a:r>
          </a:p>
        </p:txBody>
      </p:sp>
      <p:sp>
        <p:nvSpPr>
          <p:cNvPr id="6" name="Slide Number Placeholder 5"/>
          <p:cNvSpPr>
            <a:spLocks noGrp="1"/>
          </p:cNvSpPr>
          <p:nvPr>
            <p:ph type="sldNum" sz="quarter" idx="12"/>
          </p:nvPr>
        </p:nvSpPr>
        <p:spPr/>
        <p:txBody>
          <a:bodyPr/>
          <a:lstStyle/>
          <a:p>
            <a:fld id="{B0E08542-8EF8-48C7-8FAE-E8C4575C875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0E08542-8EF8-48C7-8FAE-E8C4575C8756}"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90BEA95-9D1B-7246-B811-A38E46080FA0}" type="datetime1">
              <a:rPr lang="en-IN" smtClean="0"/>
              <a:t>15-03-2025</a:t>
            </a:fld>
            <a:endParaRPr lang="en-US"/>
          </a:p>
        </p:txBody>
      </p:sp>
      <p:sp>
        <p:nvSpPr>
          <p:cNvPr id="5" name="Footer Placeholder 4"/>
          <p:cNvSpPr>
            <a:spLocks noGrp="1"/>
          </p:cNvSpPr>
          <p:nvPr>
            <p:ph type="ftr" sz="quarter" idx="11"/>
          </p:nvPr>
        </p:nvSpPr>
        <p:spPr/>
        <p:txBody>
          <a:bodyPr/>
          <a:lstStyle/>
          <a:p>
            <a:r>
              <a:rPr lang="en-US"/>
              <a:t>Presented by CA Shweta Jain, Partner-Shweta Jain and Co</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9B90BD4B-AE83-F04A-9CFD-9B75331EF5FA}" type="datetime1">
              <a:rPr lang="en-IN" smtClean="0"/>
              <a:t>15-03-2025</a:t>
            </a:fld>
            <a:endParaRPr lang="en-US"/>
          </a:p>
        </p:txBody>
      </p:sp>
      <p:sp>
        <p:nvSpPr>
          <p:cNvPr id="5" name="Footer Placeholder 4"/>
          <p:cNvSpPr>
            <a:spLocks noGrp="1"/>
          </p:cNvSpPr>
          <p:nvPr>
            <p:ph type="ftr" sz="quarter" idx="11"/>
          </p:nvPr>
        </p:nvSpPr>
        <p:spPr/>
        <p:txBody>
          <a:bodyPr/>
          <a:lstStyle/>
          <a:p>
            <a:r>
              <a:rPr lang="en-US"/>
              <a:t>Presented by CA Shweta Jain, Partner-Shweta Jain and Co</a:t>
            </a:r>
          </a:p>
        </p:txBody>
      </p:sp>
      <p:sp>
        <p:nvSpPr>
          <p:cNvPr id="6" name="Slide Number Placeholder 5"/>
          <p:cNvSpPr>
            <a:spLocks noGrp="1"/>
          </p:cNvSpPr>
          <p:nvPr>
            <p:ph type="sldNum" sz="quarter" idx="12"/>
          </p:nvPr>
        </p:nvSpPr>
        <p:spPr>
          <a:xfrm>
            <a:off x="4361688" y="1026372"/>
            <a:ext cx="457200" cy="441325"/>
          </a:xfrm>
        </p:spPr>
        <p:txBody>
          <a:bodyPr/>
          <a:lstStyle/>
          <a:p>
            <a:fld id="{B0E08542-8EF8-48C7-8FAE-E8C4575C8756}"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en-US"/>
              <a:t>Presented by CA Shweta Jain, Partner-Shweta Jain and Co</a:t>
            </a:r>
          </a:p>
        </p:txBody>
      </p:sp>
      <p:sp>
        <p:nvSpPr>
          <p:cNvPr id="4" name="Date Placeholder 3"/>
          <p:cNvSpPr>
            <a:spLocks noGrp="1"/>
          </p:cNvSpPr>
          <p:nvPr>
            <p:ph type="dt" sz="half" idx="10"/>
          </p:nvPr>
        </p:nvSpPr>
        <p:spPr/>
        <p:txBody>
          <a:bodyPr/>
          <a:lstStyle/>
          <a:p>
            <a:fld id="{C9FA906F-BAA3-DB43-BFFB-EF2D94209FEC}" type="datetime1">
              <a:rPr lang="en-IN" smtClean="0"/>
              <a:t>15-03-2025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0E08542-8EF8-48C7-8FAE-E8C4575C8756}"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5CB901F3-7A0B-CE4B-8EF0-2DD0887275C6}" type="datetime1">
              <a:rPr lang="en-IN" smtClean="0"/>
              <a:t>15-03-2025</a:t>
            </a:fld>
            <a:endParaRPr lang="en-US"/>
          </a:p>
        </p:txBody>
      </p:sp>
      <p:sp>
        <p:nvSpPr>
          <p:cNvPr id="6" name="Footer Placeholder 5"/>
          <p:cNvSpPr>
            <a:spLocks noGrp="1"/>
          </p:cNvSpPr>
          <p:nvPr>
            <p:ph type="ftr" sz="quarter" idx="11"/>
          </p:nvPr>
        </p:nvSpPr>
        <p:spPr/>
        <p:txBody>
          <a:bodyPr/>
          <a:lstStyle/>
          <a:p>
            <a:r>
              <a:rPr lang="en-US"/>
              <a:t>Presented by CA Shweta Jain, Partner-Shweta Jain and Co</a:t>
            </a:r>
          </a:p>
        </p:txBody>
      </p:sp>
      <p:sp>
        <p:nvSpPr>
          <p:cNvPr id="7" name="Slide Number Placeholder 6"/>
          <p:cNvSpPr>
            <a:spLocks noGrp="1"/>
          </p:cNvSpPr>
          <p:nvPr>
            <p:ph type="sldNum" sz="quarter" idx="12"/>
          </p:nvPr>
        </p:nvSpPr>
        <p:spPr/>
        <p:txBody>
          <a:bodyPr/>
          <a:lstStyle/>
          <a:p>
            <a:fld id="{B0E08542-8EF8-48C7-8FAE-E8C4575C8756}"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212E8A3F-31BD-B94E-BA3E-B138358C613F}" type="datetime1">
              <a:rPr lang="en-IN" smtClean="0"/>
              <a:t>15-03-2025</a:t>
            </a:fld>
            <a:endParaRPr lang="en-US"/>
          </a:p>
        </p:txBody>
      </p:sp>
      <p:sp>
        <p:nvSpPr>
          <p:cNvPr id="8" name="Footer Placeholder 7"/>
          <p:cNvSpPr>
            <a:spLocks noGrp="1"/>
          </p:cNvSpPr>
          <p:nvPr>
            <p:ph type="ftr" sz="quarter" idx="11"/>
          </p:nvPr>
        </p:nvSpPr>
        <p:spPr>
          <a:xfrm>
            <a:off x="304800" y="6409944"/>
            <a:ext cx="3581400" cy="365760"/>
          </a:xfrm>
        </p:spPr>
        <p:txBody>
          <a:bodyPr/>
          <a:lstStyle/>
          <a:p>
            <a:r>
              <a:rPr lang="en-US"/>
              <a:t>Presented by CA Shweta Jain, Partner-Shweta Jain and Co</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0E08542-8EF8-48C7-8FAE-E8C4575C8756}"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2DBD516-745C-DC45-9E59-DF0190D98092}" type="datetime1">
              <a:rPr lang="en-IN" smtClean="0"/>
              <a:t>15-03-2025</a:t>
            </a:fld>
            <a:endParaRPr lang="en-US"/>
          </a:p>
        </p:txBody>
      </p:sp>
      <p:sp>
        <p:nvSpPr>
          <p:cNvPr id="4" name="Footer Placeholder 3"/>
          <p:cNvSpPr>
            <a:spLocks noGrp="1"/>
          </p:cNvSpPr>
          <p:nvPr>
            <p:ph type="ftr" sz="quarter" idx="11"/>
          </p:nvPr>
        </p:nvSpPr>
        <p:spPr/>
        <p:txBody>
          <a:bodyPr/>
          <a:lstStyle/>
          <a:p>
            <a:r>
              <a:rPr lang="en-US"/>
              <a:t>Presented by CA Shweta Jain, Partner-Shweta Jain and Co</a:t>
            </a:r>
          </a:p>
        </p:txBody>
      </p:sp>
      <p:sp>
        <p:nvSpPr>
          <p:cNvPr id="5" name="Slide Number Placeholder 4"/>
          <p:cNvSpPr>
            <a:spLocks noGrp="1"/>
          </p:cNvSpPr>
          <p:nvPr>
            <p:ph type="sldNum" sz="quarter" idx="12"/>
          </p:nvPr>
        </p:nvSpPr>
        <p:spPr>
          <a:xfrm>
            <a:off x="4343400" y="1036020"/>
            <a:ext cx="457200" cy="441325"/>
          </a:xfrm>
        </p:spPr>
        <p:txBody>
          <a:bodyPr/>
          <a:lstStyle/>
          <a:p>
            <a:fld id="{B0E08542-8EF8-48C7-8FAE-E8C4575C875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34AF26A-AD0D-6D43-A56C-6F2867E5F9C9}" type="datetime1">
              <a:rPr lang="en-IN" smtClean="0"/>
              <a:t>15-03-2025</a:t>
            </a:fld>
            <a:endParaRPr lang="en-US"/>
          </a:p>
        </p:txBody>
      </p:sp>
      <p:sp>
        <p:nvSpPr>
          <p:cNvPr id="3" name="Footer Placeholder 2"/>
          <p:cNvSpPr>
            <a:spLocks noGrp="1"/>
          </p:cNvSpPr>
          <p:nvPr>
            <p:ph type="ftr" sz="quarter" idx="11"/>
          </p:nvPr>
        </p:nvSpPr>
        <p:spPr/>
        <p:txBody>
          <a:bodyPr/>
          <a:lstStyle/>
          <a:p>
            <a:r>
              <a:rPr lang="en-US"/>
              <a:t>Presented by CA Shweta Jain, Partner-Shweta Jain and Co</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0E08542-8EF8-48C7-8FAE-E8C4575C875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0E08542-8EF8-48C7-8FAE-E8C4575C8756}"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5B7BD822-5ADF-3349-BA6A-F7C7C7747D2A}" type="datetime1">
              <a:rPr lang="en-IN" smtClean="0"/>
              <a:t>15-03-2025</a:t>
            </a:fld>
            <a:endParaRPr lang="en-US"/>
          </a:p>
        </p:txBody>
      </p:sp>
      <p:sp>
        <p:nvSpPr>
          <p:cNvPr id="6" name="Footer Placeholder 5"/>
          <p:cNvSpPr>
            <a:spLocks noGrp="1"/>
          </p:cNvSpPr>
          <p:nvPr>
            <p:ph type="ftr" sz="quarter" idx="11"/>
          </p:nvPr>
        </p:nvSpPr>
        <p:spPr>
          <a:xfrm>
            <a:off x="301752" y="6410848"/>
            <a:ext cx="3383280" cy="365760"/>
          </a:xfrm>
        </p:spPr>
        <p:txBody>
          <a:bodyPr/>
          <a:lstStyle/>
          <a:p>
            <a:r>
              <a:rPr lang="en-US"/>
              <a:t>Presented by CA Shweta Jain, Partner-Shweta Jain and Co</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0E08542-8EF8-48C7-8FAE-E8C4575C8756}"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04FDCE9D-07D9-0041-8E6F-43EF3E8A01C3}" type="datetime1">
              <a:rPr lang="en-IN" smtClean="0"/>
              <a:t>15-03-2025</a:t>
            </a:fld>
            <a:endParaRPr lang="en-US"/>
          </a:p>
        </p:txBody>
      </p:sp>
      <p:sp>
        <p:nvSpPr>
          <p:cNvPr id="6" name="Footer Placeholder 5"/>
          <p:cNvSpPr>
            <a:spLocks noGrp="1"/>
          </p:cNvSpPr>
          <p:nvPr>
            <p:ph type="ftr" sz="quarter" idx="11"/>
          </p:nvPr>
        </p:nvSpPr>
        <p:spPr>
          <a:xfrm>
            <a:off x="301752" y="6410848"/>
            <a:ext cx="3584448" cy="365760"/>
          </a:xfrm>
        </p:spPr>
        <p:txBody>
          <a:bodyPr/>
          <a:lstStyle/>
          <a:p>
            <a:r>
              <a:rPr lang="en-US"/>
              <a:t>Presented by CA Shweta Jain, Partner-Shweta Jain and Co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67759B2D-E0AC-504A-965B-58B7360103FA}" type="datetime1">
              <a:rPr lang="en-IN" smtClean="0"/>
              <a:t>15-03-2025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en-US"/>
              <a:t>Presented by CA Shweta Jain, Partner-Shweta Jain and Co</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0E08542-8EF8-48C7-8FAE-E8C4575C8756}"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96" r:id="rId1"/>
    <p:sldLayoutId id="2147483797" r:id="rId2"/>
    <p:sldLayoutId id="2147483798" r:id="rId3"/>
    <p:sldLayoutId id="2147483799" r:id="rId4"/>
    <p:sldLayoutId id="2147483800" r:id="rId5"/>
    <p:sldLayoutId id="2147483801" r:id="rId6"/>
    <p:sldLayoutId id="2147483802" r:id="rId7"/>
    <p:sldLayoutId id="2147483803" r:id="rId8"/>
    <p:sldLayoutId id="2147483804" r:id="rId9"/>
    <p:sldLayoutId id="2147483805" r:id="rId10"/>
    <p:sldLayoutId id="2147483806" r:id="rId11"/>
  </p:sldLayoutIdLst>
  <p:hf hd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5.jpeg"/><Relationship Id="rId4" Type="http://schemas.openxmlformats.org/officeDocument/2006/relationships/image" Target="../media/image4.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Rectangle 1"/>
          <p:cNvSpPr>
            <a:spLocks noGrp="1"/>
          </p:cNvSpPr>
          <p:nvPr>
            <p:ph type="title"/>
          </p:nvPr>
        </p:nvSpPr>
        <p:spPr>
          <a:xfrm>
            <a:off x="152400" y="228600"/>
            <a:ext cx="8839200" cy="807420"/>
          </a:xfrm>
        </p:spPr>
        <p:txBody>
          <a:bodyPr>
            <a:noAutofit/>
          </a:bodyPr>
          <a:lstStyle/>
          <a:p>
            <a:r>
              <a:rPr lang="en-IN" sz="2500" b="1" i="0" u="none" strike="noStrike" dirty="0">
                <a:solidFill>
                  <a:schemeClr val="bg2">
                    <a:lumMod val="75000"/>
                  </a:schemeClr>
                </a:solidFill>
                <a:effectLst/>
                <a:ea typeface="Cambria" panose="02040503050406030204" pitchFamily="18" charset="0"/>
              </a:rPr>
              <a:t>“Seminar on Bank Branch Audit </a:t>
            </a:r>
            <a:r>
              <a:rPr lang="en-IN" sz="2500" b="1" dirty="0">
                <a:solidFill>
                  <a:schemeClr val="bg2">
                    <a:lumMod val="75000"/>
                  </a:schemeClr>
                </a:solidFill>
                <a:ea typeface="Cambria" panose="02040503050406030204" pitchFamily="18" charset="0"/>
              </a:rPr>
              <a:t>-</a:t>
            </a:r>
            <a:r>
              <a:rPr lang="en-US" sz="2500" b="1" dirty="0">
                <a:solidFill>
                  <a:schemeClr val="bg2">
                    <a:lumMod val="75000"/>
                  </a:schemeClr>
                </a:solidFill>
                <a:ea typeface="Cambria" panose="02040503050406030204" pitchFamily="18" charset="0"/>
              </a:rPr>
              <a:t>Audit of </a:t>
            </a:r>
            <a:r>
              <a:rPr lang="en-IN" sz="2500" b="1" dirty="0">
                <a:solidFill>
                  <a:schemeClr val="bg2">
                    <a:lumMod val="75000"/>
                  </a:schemeClr>
                </a:solidFill>
                <a:ea typeface="Cambria" panose="02040503050406030204" pitchFamily="18" charset="0"/>
              </a:rPr>
              <a:t>Advances</a:t>
            </a:r>
            <a:r>
              <a:rPr lang="en-IN" sz="2500" b="1" i="0" u="none" strike="noStrike" dirty="0">
                <a:solidFill>
                  <a:schemeClr val="bg2">
                    <a:lumMod val="75000"/>
                  </a:schemeClr>
                </a:solidFill>
                <a:effectLst/>
                <a:ea typeface="Cambria" panose="02040503050406030204" pitchFamily="18" charset="0"/>
              </a:rPr>
              <a:t>”</a:t>
            </a:r>
            <a:endParaRPr lang="en-US" sz="2500" dirty="0">
              <a:solidFill>
                <a:schemeClr val="bg2">
                  <a:lumMod val="75000"/>
                </a:schemeClr>
              </a:solidFill>
              <a:ea typeface="Cambria" panose="02040503050406030204" pitchFamily="18" charset="0"/>
            </a:endParaRPr>
          </a:p>
        </p:txBody>
      </p:sp>
      <p:sp>
        <p:nvSpPr>
          <p:cNvPr id="5" name="Slide Number Placeholder 4"/>
          <p:cNvSpPr>
            <a:spLocks noGrp="1"/>
          </p:cNvSpPr>
          <p:nvPr>
            <p:ph type="sldNum" sz="quarter" idx="12"/>
          </p:nvPr>
        </p:nvSpPr>
        <p:spPr/>
        <p:txBody>
          <a:bodyPr/>
          <a:lstStyle/>
          <a:p>
            <a:fld id="{B0E08542-8EF8-48C7-8FAE-E8C4575C8756}" type="slidenum">
              <a:rPr lang="en-US" smtClean="0"/>
              <a:pPr/>
              <a:t>1</a:t>
            </a:fld>
            <a:endParaRPr lang="en-US" dirty="0"/>
          </a:p>
        </p:txBody>
      </p:sp>
      <p:sp>
        <p:nvSpPr>
          <p:cNvPr id="17" name="Rectangle 16"/>
          <p:cNvSpPr>
            <a:spLocks noGrp="1"/>
          </p:cNvSpPr>
          <p:nvPr>
            <p:ph type="body" sz="quarter" idx="4294967295"/>
          </p:nvPr>
        </p:nvSpPr>
        <p:spPr>
          <a:xfrm>
            <a:off x="0" y="6019800"/>
            <a:ext cx="8763000" cy="381000"/>
          </a:xfrm>
        </p:spPr>
        <p:txBody>
          <a:bodyPr>
            <a:normAutofit fontScale="85000" lnSpcReduction="20000"/>
          </a:bodyPr>
          <a:lstStyle/>
          <a:p>
            <a:pPr marL="0" indent="0">
              <a:buNone/>
            </a:pPr>
            <a:r>
              <a:rPr lang="en-US" dirty="0"/>
              <a:t>		</a:t>
            </a:r>
          </a:p>
        </p:txBody>
      </p:sp>
      <p:pic>
        <p:nvPicPr>
          <p:cNvPr id="4" name="Picture 3">
            <a:extLst>
              <a:ext uri="{FF2B5EF4-FFF2-40B4-BE49-F238E27FC236}">
                <a16:creationId xmlns:a16="http://schemas.microsoft.com/office/drawing/2014/main" id="{A118FC81-41CE-73DC-9676-15C310E1FB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0" y="1415216"/>
            <a:ext cx="4724400" cy="4835112"/>
          </a:xfrm>
          <a:prstGeom prst="rect">
            <a:avLst/>
          </a:prstGeom>
        </p:spPr>
      </p:pic>
      <p:pic>
        <p:nvPicPr>
          <p:cNvPr id="7" name="Picture 6">
            <a:extLst>
              <a:ext uri="{FF2B5EF4-FFF2-40B4-BE49-F238E27FC236}">
                <a16:creationId xmlns:a16="http://schemas.microsoft.com/office/drawing/2014/main" id="{B9ADC303-0D96-264C-A365-408F9AAAAAA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8600" y="1415216"/>
            <a:ext cx="3962400" cy="1985057"/>
          </a:xfrm>
          <a:prstGeom prst="rect">
            <a:avLst/>
          </a:prstGeom>
        </p:spPr>
      </p:pic>
      <p:pic>
        <p:nvPicPr>
          <p:cNvPr id="1026" name="Picture 2" descr="Digital Banking&quot; Images – Browse 3,003 Stock Photos, Vectors ...">
            <a:extLst>
              <a:ext uri="{FF2B5EF4-FFF2-40B4-BE49-F238E27FC236}">
                <a16:creationId xmlns:a16="http://schemas.microsoft.com/office/drawing/2014/main" id="{197F0979-D7DD-6C1F-CB47-F6238EC3BA2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820" y="3439048"/>
            <a:ext cx="3962400" cy="2971800"/>
          </a:xfrm>
          <a:prstGeom prst="rect">
            <a:avLst/>
          </a:prstGeom>
          <a:noFill/>
          <a:extLst>
            <a:ext uri="{909E8E84-426E-40DD-AFC4-6F175D3DCCD1}">
              <a14:hiddenFill xmlns:a14="http://schemas.microsoft.com/office/drawing/2010/main">
                <a:solidFill>
                  <a:srgbClr val="FFFFFF"/>
                </a:solidFill>
              </a14:hiddenFill>
            </a:ext>
          </a:extLst>
        </p:spPr>
      </p:pic>
      <p:sp>
        <p:nvSpPr>
          <p:cNvPr id="8" name="Footer Placeholder 7">
            <a:extLst>
              <a:ext uri="{FF2B5EF4-FFF2-40B4-BE49-F238E27FC236}">
                <a16:creationId xmlns:a16="http://schemas.microsoft.com/office/drawing/2014/main" id="{1655E15C-5189-EB59-0513-93B1E9838702}"/>
              </a:ext>
            </a:extLst>
          </p:cNvPr>
          <p:cNvSpPr>
            <a:spLocks noGrp="1"/>
          </p:cNvSpPr>
          <p:nvPr>
            <p:ph type="ftr" sz="quarter" idx="11"/>
          </p:nvPr>
        </p:nvSpPr>
        <p:spPr>
          <a:xfrm>
            <a:off x="304800" y="6410848"/>
            <a:ext cx="4267200" cy="365760"/>
          </a:xfrm>
        </p:spPr>
        <p:txBody>
          <a:bodyPr/>
          <a:lstStyle/>
          <a:p>
            <a:r>
              <a:rPr lang="en-US" dirty="0"/>
              <a:t>Presented by CA Shweta Jain, Partner-Shweta Jain and Co</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BDD5E-26F6-FDE6-BD14-DC09F8F91D8E}"/>
              </a:ext>
            </a:extLst>
          </p:cNvPr>
          <p:cNvSpPr>
            <a:spLocks noGrp="1"/>
          </p:cNvSpPr>
          <p:nvPr>
            <p:ph type="title"/>
          </p:nvPr>
        </p:nvSpPr>
        <p:spPr>
          <a:xfrm>
            <a:off x="301752" y="457200"/>
            <a:ext cx="8534400" cy="762000"/>
          </a:xfrm>
        </p:spPr>
        <p:txBody>
          <a:bodyPr>
            <a:normAutofit fontScale="90000"/>
          </a:bodyPr>
          <a:lstStyle/>
          <a:p>
            <a:r>
              <a:rPr lang="en-US" altLang="en-US" sz="2800" b="1" dirty="0"/>
              <a:t>Practical Challenges while checking </a:t>
            </a:r>
            <a:br>
              <a:rPr lang="en-US" altLang="en-US" sz="2800" dirty="0"/>
            </a:br>
            <a:endParaRPr lang="en-US" sz="2800" dirty="0"/>
          </a:p>
        </p:txBody>
      </p:sp>
      <p:sp>
        <p:nvSpPr>
          <p:cNvPr id="3" name="Footer Placeholder 2">
            <a:extLst>
              <a:ext uri="{FF2B5EF4-FFF2-40B4-BE49-F238E27FC236}">
                <a16:creationId xmlns:a16="http://schemas.microsoft.com/office/drawing/2014/main" id="{DBBD263E-5F53-B96B-AF01-C644AFC9C0A3}"/>
              </a:ext>
            </a:extLst>
          </p:cNvPr>
          <p:cNvSpPr>
            <a:spLocks noGrp="1"/>
          </p:cNvSpPr>
          <p:nvPr>
            <p:ph type="ftr" sz="quarter" idx="11"/>
          </p:nvPr>
        </p:nvSpPr>
        <p:spPr>
          <a:xfrm>
            <a:off x="304800" y="6410848"/>
            <a:ext cx="4800600" cy="365760"/>
          </a:xfrm>
        </p:spPr>
        <p:txBody>
          <a:bodyPr/>
          <a:lstStyle/>
          <a:p>
            <a:r>
              <a:rPr lang="en-US" dirty="0"/>
              <a:t>Presented by CA Shweta Jain, Partner-Shweta Jain and Co</a:t>
            </a:r>
          </a:p>
        </p:txBody>
      </p:sp>
      <p:sp>
        <p:nvSpPr>
          <p:cNvPr id="4" name="Slide Number Placeholder 3">
            <a:extLst>
              <a:ext uri="{FF2B5EF4-FFF2-40B4-BE49-F238E27FC236}">
                <a16:creationId xmlns:a16="http://schemas.microsoft.com/office/drawing/2014/main" id="{A9E3EA94-28AD-CA21-694D-54B4EE2ADB68}"/>
              </a:ext>
            </a:extLst>
          </p:cNvPr>
          <p:cNvSpPr>
            <a:spLocks noGrp="1"/>
          </p:cNvSpPr>
          <p:nvPr>
            <p:ph type="sldNum" sz="quarter" idx="12"/>
          </p:nvPr>
        </p:nvSpPr>
        <p:spPr/>
        <p:txBody>
          <a:bodyPr/>
          <a:lstStyle/>
          <a:p>
            <a:fld id="{B0E08542-8EF8-48C7-8FAE-E8C4575C8756}" type="slidenum">
              <a:rPr lang="en-US" smtClean="0"/>
              <a:pPr/>
              <a:t>10</a:t>
            </a:fld>
            <a:endParaRPr lang="en-US"/>
          </a:p>
        </p:txBody>
      </p:sp>
      <p:graphicFrame>
        <p:nvGraphicFramePr>
          <p:cNvPr id="5" name="Table 4">
            <a:extLst>
              <a:ext uri="{FF2B5EF4-FFF2-40B4-BE49-F238E27FC236}">
                <a16:creationId xmlns:a16="http://schemas.microsoft.com/office/drawing/2014/main" id="{E64E353B-3AE9-62BE-B945-30A0C889DE58}"/>
              </a:ext>
            </a:extLst>
          </p:cNvPr>
          <p:cNvGraphicFramePr>
            <a:graphicFrameLocks noGrp="1"/>
          </p:cNvGraphicFramePr>
          <p:nvPr/>
        </p:nvGraphicFramePr>
        <p:xfrm>
          <a:off x="301752" y="1467697"/>
          <a:ext cx="8689848" cy="4673869"/>
        </p:xfrm>
        <a:graphic>
          <a:graphicData uri="http://schemas.openxmlformats.org/drawingml/2006/table">
            <a:tbl>
              <a:tblPr>
                <a:tableStyleId>{5940675A-B579-460E-94D1-54222C63F5DA}</a:tableStyleId>
              </a:tblPr>
              <a:tblGrid>
                <a:gridCol w="4344924">
                  <a:extLst>
                    <a:ext uri="{9D8B030D-6E8A-4147-A177-3AD203B41FA5}">
                      <a16:colId xmlns:a16="http://schemas.microsoft.com/office/drawing/2014/main" val="3693640014"/>
                    </a:ext>
                  </a:extLst>
                </a:gridCol>
                <a:gridCol w="4344924">
                  <a:extLst>
                    <a:ext uri="{9D8B030D-6E8A-4147-A177-3AD203B41FA5}">
                      <a16:colId xmlns:a16="http://schemas.microsoft.com/office/drawing/2014/main" val="1220471130"/>
                    </a:ext>
                  </a:extLst>
                </a:gridCol>
              </a:tblGrid>
              <a:tr h="367747">
                <a:tc>
                  <a:txBody>
                    <a:bodyPr/>
                    <a:lstStyle/>
                    <a:p>
                      <a:r>
                        <a:rPr lang="en-IN" b="1" dirty="0"/>
                        <a:t>Issue</a:t>
                      </a:r>
                    </a:p>
                  </a:txBody>
                  <a:tcPr anchor="ctr"/>
                </a:tc>
                <a:tc>
                  <a:txBody>
                    <a:bodyPr/>
                    <a:lstStyle/>
                    <a:p>
                      <a:r>
                        <a:rPr lang="en-IN" b="1" dirty="0"/>
                        <a:t>Auditor’s Approach</a:t>
                      </a:r>
                    </a:p>
                  </a:txBody>
                  <a:tcPr anchor="ctr"/>
                </a:tc>
                <a:extLst>
                  <a:ext uri="{0D108BD9-81ED-4DB2-BD59-A6C34878D82A}">
                    <a16:rowId xmlns:a16="http://schemas.microsoft.com/office/drawing/2014/main" val="1553641296"/>
                  </a:ext>
                </a:extLst>
              </a:tr>
              <a:tr h="643556">
                <a:tc>
                  <a:txBody>
                    <a:bodyPr/>
                    <a:lstStyle/>
                    <a:p>
                      <a:r>
                        <a:rPr lang="en-IN" dirty="0"/>
                        <a:t>Stock and Debtors Statements Verification </a:t>
                      </a:r>
                    </a:p>
                  </a:txBody>
                  <a:tcPr anchor="ctr"/>
                </a:tc>
                <a:tc>
                  <a:txBody>
                    <a:bodyPr/>
                    <a:lstStyle/>
                    <a:p>
                      <a:r>
                        <a:rPr lang="en-IN" dirty="0"/>
                        <a:t>Compare closing stock values with previous months and cross-verify them with debtors' aging reports. </a:t>
                      </a:r>
                    </a:p>
                  </a:txBody>
                  <a:tcPr anchor="ctr"/>
                </a:tc>
                <a:extLst>
                  <a:ext uri="{0D108BD9-81ED-4DB2-BD59-A6C34878D82A}">
                    <a16:rowId xmlns:a16="http://schemas.microsoft.com/office/drawing/2014/main" val="725025282"/>
                  </a:ext>
                </a:extLst>
              </a:tr>
              <a:tr h="643556">
                <a:tc>
                  <a:txBody>
                    <a:bodyPr/>
                    <a:lstStyle/>
                    <a:p>
                      <a:r>
                        <a:rPr lang="en-IN" dirty="0"/>
                        <a:t>Documentation Deficiency </a:t>
                      </a:r>
                    </a:p>
                  </a:txBody>
                  <a:tcPr anchor="ctr"/>
                </a:tc>
                <a:tc>
                  <a:txBody>
                    <a:bodyPr/>
                    <a:lstStyle/>
                    <a:p>
                      <a:r>
                        <a:rPr lang="en-IN" dirty="0"/>
                        <a:t>Check DP Note, Mortgage Deed, Insurance, ROC Filing Charges, Renewal Letter. </a:t>
                      </a:r>
                    </a:p>
                  </a:txBody>
                  <a:tcPr anchor="ctr"/>
                </a:tc>
                <a:extLst>
                  <a:ext uri="{0D108BD9-81ED-4DB2-BD59-A6C34878D82A}">
                    <a16:rowId xmlns:a16="http://schemas.microsoft.com/office/drawing/2014/main" val="282885034"/>
                  </a:ext>
                </a:extLst>
              </a:tr>
              <a:tr h="643556">
                <a:tc>
                  <a:txBody>
                    <a:bodyPr/>
                    <a:lstStyle/>
                    <a:p>
                      <a:r>
                        <a:rPr lang="en-IN" dirty="0"/>
                        <a:t>Interest Income Recognition</a:t>
                      </a:r>
                    </a:p>
                  </a:txBody>
                  <a:tcPr anchor="ctr"/>
                </a:tc>
                <a:tc>
                  <a:txBody>
                    <a:bodyPr/>
                    <a:lstStyle/>
                    <a:p>
                      <a:r>
                        <a:rPr lang="en-IN" dirty="0"/>
                        <a:t>Verify if Interest Reversal Entries, Interest Credited to NPA Accounts </a:t>
                      </a:r>
                    </a:p>
                  </a:txBody>
                  <a:tcPr anchor="ctr"/>
                </a:tc>
                <a:extLst>
                  <a:ext uri="{0D108BD9-81ED-4DB2-BD59-A6C34878D82A}">
                    <a16:rowId xmlns:a16="http://schemas.microsoft.com/office/drawing/2014/main" val="1812653708"/>
                  </a:ext>
                </a:extLst>
              </a:tr>
              <a:tr h="643556">
                <a:tc>
                  <a:txBody>
                    <a:bodyPr/>
                    <a:lstStyle/>
                    <a:p>
                      <a:r>
                        <a:rPr lang="en-IN" dirty="0"/>
                        <a:t>Stock Audit Report Observations</a:t>
                      </a:r>
                    </a:p>
                  </a:txBody>
                  <a:tcPr anchor="ctr"/>
                </a:tc>
                <a:tc>
                  <a:txBody>
                    <a:bodyPr/>
                    <a:lstStyle/>
                    <a:p>
                      <a:r>
                        <a:rPr lang="en-IN" dirty="0"/>
                        <a:t>Review Stock Qty Mismatch, Overvaluation, or non-submission of debtors aging.</a:t>
                      </a:r>
                    </a:p>
                  </a:txBody>
                  <a:tcPr anchor="ctr"/>
                </a:tc>
                <a:extLst>
                  <a:ext uri="{0D108BD9-81ED-4DB2-BD59-A6C34878D82A}">
                    <a16:rowId xmlns:a16="http://schemas.microsoft.com/office/drawing/2014/main" val="3184632109"/>
                  </a:ext>
                </a:extLst>
              </a:tr>
              <a:tr h="919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Related Party Transaction </a:t>
                      </a:r>
                    </a:p>
                    <a:p>
                      <a:endParaRPr lang="en-IN" dirty="0"/>
                    </a:p>
                  </a:txBody>
                  <a:tcPr anchor="ctr"/>
                </a:tc>
                <a:tc>
                  <a:txBody>
                    <a:bodyPr/>
                    <a:lstStyle/>
                    <a:p>
                      <a:r>
                        <a:rPr lang="en-IN" dirty="0"/>
                        <a:t>Obtain List of Group Companies </a:t>
                      </a:r>
                    </a:p>
                  </a:txBody>
                  <a:tcPr anchor="ctr"/>
                </a:tc>
                <a:extLst>
                  <a:ext uri="{0D108BD9-81ED-4DB2-BD59-A6C34878D82A}">
                    <a16:rowId xmlns:a16="http://schemas.microsoft.com/office/drawing/2014/main" val="3086218478"/>
                  </a:ext>
                </a:extLst>
              </a:tr>
            </a:tbl>
          </a:graphicData>
        </a:graphic>
      </p:graphicFrame>
    </p:spTree>
    <p:extLst>
      <p:ext uri="{BB962C8B-B14F-4D97-AF65-F5344CB8AC3E}">
        <p14:creationId xmlns:p14="http://schemas.microsoft.com/office/powerpoint/2010/main" val="341329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BDD5E-26F6-FDE6-BD14-DC09F8F91D8E}"/>
              </a:ext>
            </a:extLst>
          </p:cNvPr>
          <p:cNvSpPr>
            <a:spLocks noGrp="1"/>
          </p:cNvSpPr>
          <p:nvPr>
            <p:ph type="title"/>
          </p:nvPr>
        </p:nvSpPr>
        <p:spPr>
          <a:xfrm>
            <a:off x="301752" y="457200"/>
            <a:ext cx="8534400" cy="762000"/>
          </a:xfrm>
        </p:spPr>
        <p:txBody>
          <a:bodyPr>
            <a:normAutofit fontScale="90000"/>
          </a:bodyPr>
          <a:lstStyle/>
          <a:p>
            <a:r>
              <a:rPr lang="en-US" altLang="en-US" sz="2800" b="1" dirty="0"/>
              <a:t>Practical Challenges while checking </a:t>
            </a:r>
            <a:br>
              <a:rPr lang="en-US" altLang="en-US" sz="2800" dirty="0"/>
            </a:br>
            <a:endParaRPr lang="en-US" sz="2800" dirty="0"/>
          </a:p>
        </p:txBody>
      </p:sp>
      <p:sp>
        <p:nvSpPr>
          <p:cNvPr id="3" name="Footer Placeholder 2">
            <a:extLst>
              <a:ext uri="{FF2B5EF4-FFF2-40B4-BE49-F238E27FC236}">
                <a16:creationId xmlns:a16="http://schemas.microsoft.com/office/drawing/2014/main" id="{DBBD263E-5F53-B96B-AF01-C644AFC9C0A3}"/>
              </a:ext>
            </a:extLst>
          </p:cNvPr>
          <p:cNvSpPr>
            <a:spLocks noGrp="1"/>
          </p:cNvSpPr>
          <p:nvPr>
            <p:ph type="ftr" sz="quarter" idx="11"/>
          </p:nvPr>
        </p:nvSpPr>
        <p:spPr>
          <a:xfrm>
            <a:off x="304800" y="6410848"/>
            <a:ext cx="4800600" cy="365760"/>
          </a:xfrm>
        </p:spPr>
        <p:txBody>
          <a:bodyPr/>
          <a:lstStyle/>
          <a:p>
            <a:r>
              <a:rPr lang="en-US" dirty="0"/>
              <a:t>Presented by CA Shweta Jain, Partner-Shweta Jain and Co</a:t>
            </a:r>
          </a:p>
        </p:txBody>
      </p:sp>
      <p:sp>
        <p:nvSpPr>
          <p:cNvPr id="4" name="Slide Number Placeholder 3">
            <a:extLst>
              <a:ext uri="{FF2B5EF4-FFF2-40B4-BE49-F238E27FC236}">
                <a16:creationId xmlns:a16="http://schemas.microsoft.com/office/drawing/2014/main" id="{A9E3EA94-28AD-CA21-694D-54B4EE2ADB68}"/>
              </a:ext>
            </a:extLst>
          </p:cNvPr>
          <p:cNvSpPr>
            <a:spLocks noGrp="1"/>
          </p:cNvSpPr>
          <p:nvPr>
            <p:ph type="sldNum" sz="quarter" idx="12"/>
          </p:nvPr>
        </p:nvSpPr>
        <p:spPr/>
        <p:txBody>
          <a:bodyPr/>
          <a:lstStyle/>
          <a:p>
            <a:fld id="{B0E08542-8EF8-48C7-8FAE-E8C4575C8756}" type="slidenum">
              <a:rPr lang="en-US" smtClean="0"/>
              <a:pPr/>
              <a:t>11</a:t>
            </a:fld>
            <a:endParaRPr lang="en-US"/>
          </a:p>
        </p:txBody>
      </p:sp>
      <p:graphicFrame>
        <p:nvGraphicFramePr>
          <p:cNvPr id="5" name="Table 4">
            <a:extLst>
              <a:ext uri="{FF2B5EF4-FFF2-40B4-BE49-F238E27FC236}">
                <a16:creationId xmlns:a16="http://schemas.microsoft.com/office/drawing/2014/main" id="{E64E353B-3AE9-62BE-B945-30A0C889DE58}"/>
              </a:ext>
            </a:extLst>
          </p:cNvPr>
          <p:cNvGraphicFramePr>
            <a:graphicFrameLocks noGrp="1"/>
          </p:cNvGraphicFramePr>
          <p:nvPr>
            <p:extLst>
              <p:ext uri="{D42A27DB-BD31-4B8C-83A1-F6EECF244321}">
                <p14:modId xmlns:p14="http://schemas.microsoft.com/office/powerpoint/2010/main" val="3933128556"/>
              </p:ext>
            </p:extLst>
          </p:nvPr>
        </p:nvGraphicFramePr>
        <p:xfrm>
          <a:off x="301752" y="1467697"/>
          <a:ext cx="8689848" cy="4677345"/>
        </p:xfrm>
        <a:graphic>
          <a:graphicData uri="http://schemas.openxmlformats.org/drawingml/2006/table">
            <a:tbl>
              <a:tblPr>
                <a:tableStyleId>{5940675A-B579-460E-94D1-54222C63F5DA}</a:tableStyleId>
              </a:tblPr>
              <a:tblGrid>
                <a:gridCol w="3508248">
                  <a:extLst>
                    <a:ext uri="{9D8B030D-6E8A-4147-A177-3AD203B41FA5}">
                      <a16:colId xmlns:a16="http://schemas.microsoft.com/office/drawing/2014/main" val="3693640014"/>
                    </a:ext>
                  </a:extLst>
                </a:gridCol>
                <a:gridCol w="5181600">
                  <a:extLst>
                    <a:ext uri="{9D8B030D-6E8A-4147-A177-3AD203B41FA5}">
                      <a16:colId xmlns:a16="http://schemas.microsoft.com/office/drawing/2014/main" val="1220471130"/>
                    </a:ext>
                  </a:extLst>
                </a:gridCol>
              </a:tblGrid>
              <a:tr h="367747">
                <a:tc>
                  <a:txBody>
                    <a:bodyPr/>
                    <a:lstStyle/>
                    <a:p>
                      <a:r>
                        <a:rPr lang="en-IN" b="1" dirty="0"/>
                        <a:t>Issue</a:t>
                      </a:r>
                    </a:p>
                  </a:txBody>
                  <a:tcPr anchor="ctr"/>
                </a:tc>
                <a:tc>
                  <a:txBody>
                    <a:bodyPr/>
                    <a:lstStyle/>
                    <a:p>
                      <a:r>
                        <a:rPr lang="en-IN" b="1" dirty="0"/>
                        <a:t>Auditor’s Approach</a:t>
                      </a:r>
                    </a:p>
                  </a:txBody>
                  <a:tcPr anchor="ctr"/>
                </a:tc>
                <a:extLst>
                  <a:ext uri="{0D108BD9-81ED-4DB2-BD59-A6C34878D82A}">
                    <a16:rowId xmlns:a16="http://schemas.microsoft.com/office/drawing/2014/main" val="1553641296"/>
                  </a:ext>
                </a:extLst>
              </a:tr>
              <a:tr h="643556">
                <a:tc>
                  <a:txBody>
                    <a:bodyPr/>
                    <a:lstStyle/>
                    <a:p>
                      <a:r>
                        <a:rPr lang="en-IN" dirty="0"/>
                        <a:t>Security Valuation and Insurance </a:t>
                      </a:r>
                    </a:p>
                  </a:txBody>
                  <a:tcPr anchor="ctr"/>
                </a:tc>
                <a:tc>
                  <a:txBody>
                    <a:bodyPr/>
                    <a:lstStyle/>
                    <a:p>
                      <a:r>
                        <a:rPr lang="en-IN" dirty="0"/>
                        <a:t>Obtain Valuation Reports, Insurance Policy</a:t>
                      </a:r>
                    </a:p>
                  </a:txBody>
                  <a:tcPr anchor="ctr"/>
                </a:tc>
                <a:extLst>
                  <a:ext uri="{0D108BD9-81ED-4DB2-BD59-A6C34878D82A}">
                    <a16:rowId xmlns:a16="http://schemas.microsoft.com/office/drawing/2014/main" val="725025282"/>
                  </a:ext>
                </a:extLst>
              </a:tr>
              <a:tr h="643556">
                <a:tc>
                  <a:txBody>
                    <a:bodyPr/>
                    <a:lstStyle/>
                    <a:p>
                      <a:r>
                        <a:rPr lang="en-IN" dirty="0"/>
                        <a:t>Revenue Leakages </a:t>
                      </a:r>
                    </a:p>
                  </a:txBody>
                  <a:tcPr anchor="ctr"/>
                </a:tc>
                <a:tc>
                  <a:txBody>
                    <a:bodyPr/>
                    <a:lstStyle/>
                    <a:p>
                      <a:r>
                        <a:rPr lang="en-IN" dirty="0"/>
                        <a:t>Check whether Processing Fees, Renewal Charges, Commitment Charges, penal Charges etc, are collected  as per the sanction letter or not. </a:t>
                      </a:r>
                    </a:p>
                  </a:txBody>
                  <a:tcPr anchor="ctr"/>
                </a:tc>
                <a:extLst>
                  <a:ext uri="{0D108BD9-81ED-4DB2-BD59-A6C34878D82A}">
                    <a16:rowId xmlns:a16="http://schemas.microsoft.com/office/drawing/2014/main" val="282885034"/>
                  </a:ext>
                </a:extLst>
              </a:tr>
              <a:tr h="643556">
                <a:tc>
                  <a:txBody>
                    <a:bodyPr/>
                    <a:lstStyle/>
                    <a:p>
                      <a:r>
                        <a:rPr lang="en-IN" dirty="0"/>
                        <a:t>Dispute in Title of the Property </a:t>
                      </a:r>
                    </a:p>
                  </a:txBody>
                  <a:tcPr anchor="ctr"/>
                </a:tc>
                <a:tc>
                  <a:txBody>
                    <a:bodyPr/>
                    <a:lstStyle/>
                    <a:p>
                      <a:r>
                        <a:rPr lang="en-IN" dirty="0"/>
                        <a:t>Check for title clearance, EM Registered.</a:t>
                      </a:r>
                    </a:p>
                  </a:txBody>
                  <a:tcPr anchor="ctr"/>
                </a:tc>
                <a:extLst>
                  <a:ext uri="{0D108BD9-81ED-4DB2-BD59-A6C34878D82A}">
                    <a16:rowId xmlns:a16="http://schemas.microsoft.com/office/drawing/2014/main" val="1812653708"/>
                  </a:ext>
                </a:extLst>
              </a:tr>
              <a:tr h="643556">
                <a:tc>
                  <a:txBody>
                    <a:bodyPr/>
                    <a:lstStyle/>
                    <a:p>
                      <a:r>
                        <a:rPr lang="en-IN" dirty="0"/>
                        <a:t>Bank Guarantee </a:t>
                      </a:r>
                    </a:p>
                  </a:txBody>
                  <a:tcPr anchor="ctr"/>
                </a:tc>
                <a:tc>
                  <a:txBody>
                    <a:bodyPr/>
                    <a:lstStyle/>
                    <a:p>
                      <a:r>
                        <a:rPr lang="en-IN" dirty="0"/>
                        <a:t>Obtain the List and check with CBS. Check for a reversal of BG in case of Expired BG. Check for unrecorded contingent liability.</a:t>
                      </a:r>
                    </a:p>
                  </a:txBody>
                  <a:tcPr anchor="ctr"/>
                </a:tc>
                <a:extLst>
                  <a:ext uri="{0D108BD9-81ED-4DB2-BD59-A6C34878D82A}">
                    <a16:rowId xmlns:a16="http://schemas.microsoft.com/office/drawing/2014/main" val="3184632109"/>
                  </a:ext>
                </a:extLst>
              </a:tr>
              <a:tr h="919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Letter of Credit </a:t>
                      </a:r>
                    </a:p>
                    <a:p>
                      <a:endParaRPr lang="en-IN" dirty="0"/>
                    </a:p>
                  </a:txBody>
                  <a:tcPr anchor="ctr"/>
                </a:tc>
                <a:tc>
                  <a:txBody>
                    <a:bodyPr/>
                    <a:lstStyle/>
                    <a:p>
                      <a:r>
                        <a:rPr lang="en-IN" dirty="0"/>
                        <a:t>Obtain LC Register and cross-check with underlying invoices. Check invoices (Qty and pricing genuineness. Enough Margin Money.</a:t>
                      </a:r>
                    </a:p>
                  </a:txBody>
                  <a:tcPr anchor="ctr"/>
                </a:tc>
                <a:extLst>
                  <a:ext uri="{0D108BD9-81ED-4DB2-BD59-A6C34878D82A}">
                    <a16:rowId xmlns:a16="http://schemas.microsoft.com/office/drawing/2014/main" val="3086218478"/>
                  </a:ext>
                </a:extLst>
              </a:tr>
            </a:tbl>
          </a:graphicData>
        </a:graphic>
      </p:graphicFrame>
    </p:spTree>
    <p:extLst>
      <p:ext uri="{BB962C8B-B14F-4D97-AF65-F5344CB8AC3E}">
        <p14:creationId xmlns:p14="http://schemas.microsoft.com/office/powerpoint/2010/main" val="320195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56358"/>
            <a:ext cx="8107845" cy="649358"/>
          </a:xfrm>
        </p:spPr>
        <p:txBody>
          <a:bodyPr>
            <a:noAutofit/>
          </a:bodyPr>
          <a:lstStyle/>
          <a:p>
            <a:r>
              <a:rPr lang="en-US" sz="2500" b="1" dirty="0"/>
              <a:t>Issues with Regard to Drawing Power</a:t>
            </a:r>
          </a:p>
        </p:txBody>
      </p:sp>
      <p:sp>
        <p:nvSpPr>
          <p:cNvPr id="6" name="Content Placeholder 5"/>
          <p:cNvSpPr>
            <a:spLocks noGrp="1"/>
          </p:cNvSpPr>
          <p:nvPr>
            <p:ph idx="1"/>
          </p:nvPr>
        </p:nvSpPr>
        <p:spPr>
          <a:xfrm>
            <a:off x="407505" y="1470991"/>
            <a:ext cx="8189843" cy="4705972"/>
          </a:xfrm>
        </p:spPr>
        <p:txBody>
          <a:bodyPr>
            <a:normAutofit/>
          </a:bodyPr>
          <a:lstStyle/>
          <a:p>
            <a:pPr algn="just"/>
            <a:r>
              <a:rPr lang="en-US" sz="2000" dirty="0"/>
              <a:t>Treatment of trade creditors.</a:t>
            </a:r>
          </a:p>
          <a:p>
            <a:pPr algn="just"/>
            <a:r>
              <a:rPr lang="en-US" sz="2000" dirty="0"/>
              <a:t>Treatment of LC outstanding.</a:t>
            </a:r>
          </a:p>
          <a:p>
            <a:pPr algn="just"/>
            <a:r>
              <a:rPr lang="en-US" sz="2000" dirty="0"/>
              <a:t>Items to be considered while arriving monthly drawing power.</a:t>
            </a:r>
          </a:p>
          <a:p>
            <a:pPr algn="just"/>
            <a:r>
              <a:rPr lang="en-US" sz="2000" dirty="0"/>
              <a:t>Impact of negative drawing power on stock.</a:t>
            </a:r>
          </a:p>
          <a:p>
            <a:pPr algn="just"/>
            <a:r>
              <a:rPr lang="en-US" sz="2000" dirty="0"/>
              <a:t>Ascertaining eligible receivables.</a:t>
            </a:r>
          </a:p>
          <a:p>
            <a:pPr algn="just"/>
            <a:r>
              <a:rPr lang="en-US" sz="2000" dirty="0"/>
              <a:t>Treatment of sister concern dues reflected in book-debts.</a:t>
            </a:r>
          </a:p>
          <a:p>
            <a:pPr algn="just"/>
            <a:r>
              <a:rPr lang="en-US" sz="2000" dirty="0"/>
              <a:t>Treatment of advance to suppliers and from customers.</a:t>
            </a:r>
          </a:p>
          <a:p>
            <a:endParaRPr lang="en-US" dirty="0"/>
          </a:p>
        </p:txBody>
      </p:sp>
      <p:sp>
        <p:nvSpPr>
          <p:cNvPr id="5" name="Slide Number Placeholder 4"/>
          <p:cNvSpPr>
            <a:spLocks noGrp="1"/>
          </p:cNvSpPr>
          <p:nvPr>
            <p:ph type="sldNum" sz="quarter" idx="12"/>
          </p:nvPr>
        </p:nvSpPr>
        <p:spPr/>
        <p:txBody>
          <a:bodyPr>
            <a:normAutofit/>
          </a:bodyPr>
          <a:lstStyle/>
          <a:p>
            <a:fld id="{149B9673-A254-4AB1-9A51-4A67359C46FD}" type="slidenum">
              <a:rPr lang="en-US" smtClean="0"/>
              <a:pPr/>
              <a:t>12</a:t>
            </a:fld>
            <a:endParaRPr lang="en-US" dirty="0"/>
          </a:p>
        </p:txBody>
      </p:sp>
      <p:sp>
        <p:nvSpPr>
          <p:cNvPr id="3" name="Footer Placeholder 2">
            <a:extLst>
              <a:ext uri="{FF2B5EF4-FFF2-40B4-BE49-F238E27FC236}">
                <a16:creationId xmlns:a16="http://schemas.microsoft.com/office/drawing/2014/main" id="{5583F92E-AEBC-8AC7-9A62-E6FCB1C5E4EC}"/>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1349108713"/>
      </p:ext>
    </p:extLst>
  </p:cSld>
  <p:clrMapOvr>
    <a:masterClrMapping/>
  </p:clrMapOvr>
  <mc:AlternateContent xmlns:mc="http://schemas.openxmlformats.org/markup-compatibility/2006" xmlns:p14="http://schemas.microsoft.com/office/powerpoint/2010/main">
    <mc:Choice Requires="p14">
      <p:transition>
        <p14:flash/>
      </p:transition>
    </mc:Choice>
    <mc:Fallback xmlns="">
      <p:transition>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174" y="365125"/>
            <a:ext cx="8647044" cy="800960"/>
          </a:xfrm>
        </p:spPr>
        <p:txBody>
          <a:bodyPr>
            <a:normAutofit/>
          </a:bodyPr>
          <a:lstStyle/>
          <a:p>
            <a:r>
              <a:rPr lang="en-US" sz="2500" b="1" dirty="0"/>
              <a:t>Check Points in Respect of   Stock Insurance</a:t>
            </a:r>
          </a:p>
        </p:txBody>
      </p:sp>
      <p:sp>
        <p:nvSpPr>
          <p:cNvPr id="3" name="Content Placeholder 2"/>
          <p:cNvSpPr>
            <a:spLocks noGrp="1"/>
          </p:cNvSpPr>
          <p:nvPr>
            <p:ph idx="1"/>
          </p:nvPr>
        </p:nvSpPr>
        <p:spPr>
          <a:xfrm>
            <a:off x="298174" y="1351722"/>
            <a:ext cx="8647044" cy="4825240"/>
          </a:xfrm>
        </p:spPr>
        <p:txBody>
          <a:bodyPr>
            <a:normAutofit/>
          </a:bodyPr>
          <a:lstStyle/>
          <a:p>
            <a:pPr algn="just"/>
            <a:r>
              <a:rPr lang="en-US" sz="2000" dirty="0"/>
              <a:t>Stock hypothecated is adequately insured</a:t>
            </a:r>
          </a:p>
          <a:p>
            <a:pPr algn="just"/>
            <a:r>
              <a:rPr lang="en-US" sz="2000" dirty="0"/>
              <a:t>Policy is in force</a:t>
            </a:r>
          </a:p>
          <a:p>
            <a:pPr algn="just"/>
            <a:r>
              <a:rPr lang="en-US" sz="2000" dirty="0"/>
              <a:t>Stocks with third parties are also covered</a:t>
            </a:r>
          </a:p>
          <a:p>
            <a:pPr algn="just"/>
            <a:r>
              <a:rPr lang="en-US" sz="2000" dirty="0"/>
              <a:t>Bank clause is included in the policy</a:t>
            </a:r>
          </a:p>
          <a:p>
            <a:pPr algn="just"/>
            <a:r>
              <a:rPr lang="en-US" sz="2000" dirty="0"/>
              <a:t>The stock is covered against all major perils</a:t>
            </a:r>
          </a:p>
          <a:p>
            <a:pPr algn="just"/>
            <a:r>
              <a:rPr lang="en-US" sz="2000" dirty="0"/>
              <a:t>Collateral security is also insured adequately</a:t>
            </a:r>
          </a:p>
          <a:p>
            <a:pPr marL="0" indent="0">
              <a:buNone/>
            </a:pPr>
            <a:endParaRPr lang="en-US" dirty="0">
              <a:latin typeface="Bodoni MT" panose="02070603080606020203" pitchFamily="18" charset="0"/>
            </a:endParaRPr>
          </a:p>
        </p:txBody>
      </p:sp>
      <p:sp>
        <p:nvSpPr>
          <p:cNvPr id="6" name="Slide Number Placeholder 5"/>
          <p:cNvSpPr>
            <a:spLocks noGrp="1"/>
          </p:cNvSpPr>
          <p:nvPr>
            <p:ph type="sldNum" sz="quarter" idx="12"/>
          </p:nvPr>
        </p:nvSpPr>
        <p:spPr/>
        <p:txBody>
          <a:bodyPr>
            <a:normAutofit/>
          </a:bodyPr>
          <a:lstStyle/>
          <a:p>
            <a:fld id="{149B9673-A254-4AB1-9A51-4A67359C46FD}" type="slidenum">
              <a:rPr lang="en-US" smtClean="0"/>
              <a:pPr/>
              <a:t>13</a:t>
            </a:fld>
            <a:endParaRPr lang="en-US" dirty="0"/>
          </a:p>
        </p:txBody>
      </p:sp>
      <p:sp>
        <p:nvSpPr>
          <p:cNvPr id="4" name="Footer Placeholder 3">
            <a:extLst>
              <a:ext uri="{FF2B5EF4-FFF2-40B4-BE49-F238E27FC236}">
                <a16:creationId xmlns:a16="http://schemas.microsoft.com/office/drawing/2014/main" id="{DBC2E81B-DB01-8D39-A64E-19DFFAF2D4C7}"/>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780923"/>
      </p:ext>
    </p:extLst>
  </p:cSld>
  <p:clrMapOvr>
    <a:masterClrMapping/>
  </p:clrMapOvr>
  <mc:AlternateContent xmlns:mc="http://schemas.openxmlformats.org/markup-compatibility/2006" xmlns:p14="http://schemas.microsoft.com/office/powerpoint/2010/main">
    <mc:Choice Requires="p14">
      <p:transition>
        <p14:flash/>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15351" cy="842049"/>
          </a:xfrm>
        </p:spPr>
        <p:txBody>
          <a:bodyPr>
            <a:normAutofit/>
          </a:bodyPr>
          <a:lstStyle/>
          <a:p>
            <a:r>
              <a:rPr lang="en-US" sz="2500" b="1" dirty="0"/>
              <a:t>Loan Appraisal/Disbursement Procedures</a:t>
            </a:r>
            <a:endParaRPr lang="en-IN" sz="2500" b="1" dirty="0"/>
          </a:p>
        </p:txBody>
      </p:sp>
      <p:sp>
        <p:nvSpPr>
          <p:cNvPr id="3" name="Content Placeholder 2"/>
          <p:cNvSpPr>
            <a:spLocks noGrp="1"/>
          </p:cNvSpPr>
          <p:nvPr>
            <p:ph idx="1"/>
          </p:nvPr>
        </p:nvSpPr>
        <p:spPr>
          <a:xfrm>
            <a:off x="628650" y="1485901"/>
            <a:ext cx="8515351" cy="5972175"/>
          </a:xfrm>
        </p:spPr>
        <p:txBody>
          <a:bodyPr>
            <a:noAutofit/>
          </a:bodyPr>
          <a:lstStyle/>
          <a:p>
            <a:pPr>
              <a:buFont typeface="Wingdings" panose="05000000000000000000" pitchFamily="2" charset="2"/>
              <a:buChar char="v"/>
            </a:pPr>
            <a:r>
              <a:rPr lang="en-US" sz="2000" b="1" dirty="0"/>
              <a:t>For Working Capital facility</a:t>
            </a:r>
          </a:p>
          <a:p>
            <a:pPr marL="0" indent="0">
              <a:buNone/>
            </a:pPr>
            <a:r>
              <a:rPr lang="en-US" sz="2000" dirty="0"/>
              <a:t>     1.Turnover based assessment.</a:t>
            </a:r>
          </a:p>
          <a:p>
            <a:pPr marL="0" indent="0">
              <a:buNone/>
            </a:pPr>
            <a:r>
              <a:rPr lang="en-US" sz="2000" dirty="0"/>
              <a:t>     2.Maximum Permissible Bank Finance(MPBF) Assessment.</a:t>
            </a:r>
          </a:p>
          <a:p>
            <a:pPr marL="0" indent="0">
              <a:buNone/>
            </a:pPr>
            <a:r>
              <a:rPr lang="en-US" sz="2000" dirty="0"/>
              <a:t>     3. Projected Cash Flow Assessment.</a:t>
            </a:r>
          </a:p>
          <a:p>
            <a:pPr marL="0" indent="0">
              <a:buNone/>
            </a:pPr>
            <a:endParaRPr lang="en-US" sz="2000" dirty="0"/>
          </a:p>
          <a:p>
            <a:pPr>
              <a:buFont typeface="Wingdings" panose="05000000000000000000" pitchFamily="2" charset="2"/>
              <a:buChar char="v"/>
            </a:pPr>
            <a:r>
              <a:rPr lang="en-US" sz="2000" dirty="0"/>
              <a:t> </a:t>
            </a:r>
            <a:r>
              <a:rPr lang="en-US" sz="2000" b="1" dirty="0"/>
              <a:t>For Term Loan</a:t>
            </a:r>
          </a:p>
          <a:p>
            <a:pPr marL="0" indent="0">
              <a:buNone/>
            </a:pPr>
            <a:r>
              <a:rPr lang="en-US" sz="2000" dirty="0"/>
              <a:t>     1.Feasibility of the project in case of new project loan.</a:t>
            </a:r>
          </a:p>
          <a:p>
            <a:pPr marL="0" indent="0">
              <a:buNone/>
            </a:pPr>
            <a:r>
              <a:rPr lang="en-US" sz="2000" dirty="0"/>
              <a:t>     2. Assessment of Future expansion in case of existing projects</a:t>
            </a:r>
            <a:endParaRPr lang="en-IN" sz="2000" dirty="0"/>
          </a:p>
        </p:txBody>
      </p:sp>
      <p:sp>
        <p:nvSpPr>
          <p:cNvPr id="6" name="Slide Number Placeholder 5"/>
          <p:cNvSpPr>
            <a:spLocks noGrp="1"/>
          </p:cNvSpPr>
          <p:nvPr>
            <p:ph type="sldNum" sz="quarter" idx="12"/>
          </p:nvPr>
        </p:nvSpPr>
        <p:spPr>
          <a:xfrm>
            <a:off x="8056959" y="6248400"/>
            <a:ext cx="565159" cy="365125"/>
          </a:xfrm>
        </p:spPr>
        <p:txBody>
          <a:bodyPr>
            <a:normAutofit/>
          </a:bodyPr>
          <a:lstStyle/>
          <a:p>
            <a:fld id="{149B9673-A254-4AB1-9A51-4A67359C46FD}" type="slidenum">
              <a:rPr lang="en-US" smtClean="0"/>
              <a:pPr/>
              <a:t>14</a:t>
            </a:fld>
            <a:endParaRPr lang="en-US" dirty="0"/>
          </a:p>
        </p:txBody>
      </p:sp>
      <p:sp>
        <p:nvSpPr>
          <p:cNvPr id="4" name="Footer Placeholder 3">
            <a:extLst>
              <a:ext uri="{FF2B5EF4-FFF2-40B4-BE49-F238E27FC236}">
                <a16:creationId xmlns:a16="http://schemas.microsoft.com/office/drawing/2014/main" id="{87E1A6BA-E8F3-8338-A20E-F79919C1EF33}"/>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27020510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grpId="0"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1000"/>
                                        <p:tgtEl>
                                          <p:spTgt spid="3">
                                            <p:txEl>
                                              <p:pRg st="7" end="7"/>
                                            </p:txEl>
                                          </p:spTgt>
                                        </p:tgtEl>
                                      </p:cBhvr>
                                    </p:animEffect>
                                    <p:anim calcmode="lin" valueType="num">
                                      <p:cBhvr>
                                        <p:cTn id="5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15636"/>
            <a:ext cx="6705600" cy="721004"/>
          </a:xfrm>
        </p:spPr>
        <p:txBody>
          <a:bodyPr>
            <a:normAutofit/>
          </a:bodyPr>
          <a:lstStyle/>
          <a:p>
            <a:r>
              <a:rPr lang="en-US" sz="2500" b="1" dirty="0"/>
              <a:t>Documentation</a:t>
            </a:r>
            <a:endParaRPr lang="en-IN" sz="2500" b="1" dirty="0"/>
          </a:p>
        </p:txBody>
      </p:sp>
      <p:sp>
        <p:nvSpPr>
          <p:cNvPr id="3" name="Content Placeholder 2"/>
          <p:cNvSpPr>
            <a:spLocks noGrp="1"/>
          </p:cNvSpPr>
          <p:nvPr>
            <p:ph idx="1"/>
          </p:nvPr>
        </p:nvSpPr>
        <p:spPr>
          <a:xfrm>
            <a:off x="176646" y="1246909"/>
            <a:ext cx="8686799" cy="5195455"/>
          </a:xfrm>
        </p:spPr>
        <p:txBody>
          <a:bodyPr>
            <a:normAutofit/>
          </a:bodyPr>
          <a:lstStyle/>
          <a:p>
            <a:endParaRPr lang="en-US" b="1" dirty="0"/>
          </a:p>
          <a:p>
            <a:r>
              <a:rPr lang="en-US" sz="2400" b="1" dirty="0">
                <a:solidFill>
                  <a:schemeClr val="accent2">
                    <a:lumMod val="60000"/>
                    <a:lumOff val="40000"/>
                  </a:schemeClr>
                </a:solidFill>
              </a:rPr>
              <a:t>Under Sole Banking Arrangement</a:t>
            </a:r>
            <a:r>
              <a:rPr lang="en-US" sz="2400" dirty="0">
                <a:solidFill>
                  <a:schemeClr val="accent2">
                    <a:lumMod val="60000"/>
                    <a:lumOff val="40000"/>
                  </a:schemeClr>
                </a:solidFill>
              </a:rPr>
              <a:t>.</a:t>
            </a:r>
          </a:p>
          <a:p>
            <a:pPr marL="0" indent="0">
              <a:buNone/>
            </a:pPr>
            <a:r>
              <a:rPr lang="en-US" sz="2400" dirty="0"/>
              <a:t>       Execution of Set of documents as per manual prescribed by      the bank.</a:t>
            </a:r>
          </a:p>
          <a:p>
            <a:r>
              <a:rPr lang="en-US" sz="2400" b="1" dirty="0">
                <a:solidFill>
                  <a:schemeClr val="accent2">
                    <a:lumMod val="60000"/>
                    <a:lumOff val="40000"/>
                  </a:schemeClr>
                </a:solidFill>
              </a:rPr>
              <a:t>Under Consortium Arrangement</a:t>
            </a:r>
          </a:p>
          <a:p>
            <a:pPr marL="0" indent="0">
              <a:buNone/>
            </a:pPr>
            <a:r>
              <a:rPr lang="en-US" sz="2400" b="1" dirty="0"/>
              <a:t>       </a:t>
            </a:r>
            <a:r>
              <a:rPr lang="en-US" sz="2400" dirty="0"/>
              <a:t>Execution of Consortium and inter se Agreement.</a:t>
            </a:r>
          </a:p>
          <a:p>
            <a:r>
              <a:rPr lang="en-US" sz="2400" b="1" dirty="0">
                <a:solidFill>
                  <a:schemeClr val="accent2">
                    <a:lumMod val="60000"/>
                    <a:lumOff val="40000"/>
                  </a:schemeClr>
                </a:solidFill>
              </a:rPr>
              <a:t>Under Multi Banking Arrangement.</a:t>
            </a:r>
          </a:p>
          <a:p>
            <a:pPr marL="0" indent="0">
              <a:buNone/>
            </a:pPr>
            <a:r>
              <a:rPr lang="en-US" sz="2400" b="1" dirty="0"/>
              <a:t>       </a:t>
            </a:r>
            <a:r>
              <a:rPr lang="en-US" sz="2400" dirty="0"/>
              <a:t>Execution of Set of documents as per manual prescribed by    the bank.</a:t>
            </a:r>
            <a:r>
              <a:rPr lang="en-US" sz="2400" b="1" dirty="0"/>
              <a:t> </a:t>
            </a:r>
            <a:r>
              <a:rPr lang="en-US" sz="2400" dirty="0"/>
              <a:t>Ceding of Pari-</a:t>
            </a:r>
            <a:r>
              <a:rPr lang="en-US" sz="2400" dirty="0" err="1"/>
              <a:t>paasu</a:t>
            </a:r>
            <a:r>
              <a:rPr lang="en-US" sz="2400" dirty="0"/>
              <a:t> letter from other co-lending Banks</a:t>
            </a:r>
            <a:r>
              <a:rPr lang="en-US" sz="3500" dirty="0"/>
              <a:t>. </a:t>
            </a:r>
            <a:endParaRPr lang="en-IN" sz="3500" dirty="0"/>
          </a:p>
        </p:txBody>
      </p:sp>
      <p:sp>
        <p:nvSpPr>
          <p:cNvPr id="6" name="Slide Number Placeholder 5"/>
          <p:cNvSpPr>
            <a:spLocks noGrp="1"/>
          </p:cNvSpPr>
          <p:nvPr>
            <p:ph type="sldNum" sz="quarter" idx="12"/>
          </p:nvPr>
        </p:nvSpPr>
        <p:spPr/>
        <p:txBody>
          <a:bodyPr>
            <a:normAutofit/>
          </a:bodyPr>
          <a:lstStyle/>
          <a:p>
            <a:fld id="{149B9673-A254-4AB1-9A51-4A67359C46FD}" type="slidenum">
              <a:rPr lang="en-US" smtClean="0"/>
              <a:pPr/>
              <a:t>15</a:t>
            </a:fld>
            <a:endParaRPr lang="en-US" dirty="0"/>
          </a:p>
        </p:txBody>
      </p:sp>
      <p:sp>
        <p:nvSpPr>
          <p:cNvPr id="4" name="Footer Placeholder 3">
            <a:extLst>
              <a:ext uri="{FF2B5EF4-FFF2-40B4-BE49-F238E27FC236}">
                <a16:creationId xmlns:a16="http://schemas.microsoft.com/office/drawing/2014/main" id="{460A01E3-25A6-07EA-F8A9-F59391D107FC}"/>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364912314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5" dur="10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1" dur="1000"/>
                                        <p:tgtEl>
                                          <p:spTgt spid="3">
                                            <p:txEl>
                                              <p:pRg st="3" end="3"/>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9" dur="1000"/>
                                        <p:tgtEl>
                                          <p:spTgt spid="3">
                                            <p:txEl>
                                              <p:pRg st="4" end="4"/>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6"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7" dur="1000"/>
                                        <p:tgtEl>
                                          <p:spTgt spid="3">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3">
                                            <p:txEl>
                                              <p:pRg st="6" end="6"/>
                                            </p:txEl>
                                          </p:spTgt>
                                        </p:tgtEl>
                                        <p:attrNameLst>
                                          <p:attrName>style.visibility</p:attrName>
                                        </p:attrNameLst>
                                      </p:cBhvr>
                                      <p:to>
                                        <p:strVal val="visible"/>
                                      </p:to>
                                    </p:set>
                                    <p:anim calcmode="lin" valueType="num">
                                      <p:cBhvr>
                                        <p:cTn id="52"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3"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54"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5"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buNone/>
            </a:pPr>
            <a:r>
              <a:rPr lang="en-US" sz="2500" b="1" dirty="0">
                <a:cs typeface="Arial" panose="020B0604020202020204" pitchFamily="34" charset="0"/>
              </a:rPr>
              <a:t>Definition of willful default</a:t>
            </a:r>
          </a:p>
        </p:txBody>
      </p:sp>
      <p:sp>
        <p:nvSpPr>
          <p:cNvPr id="3" name="Content Placeholder 2"/>
          <p:cNvSpPr>
            <a:spLocks noGrp="1"/>
          </p:cNvSpPr>
          <p:nvPr>
            <p:ph sz="quarter" idx="1"/>
          </p:nvPr>
        </p:nvSpPr>
        <p:spPr>
          <a:xfrm>
            <a:off x="332232" y="1506517"/>
            <a:ext cx="8503920" cy="4818083"/>
          </a:xfrm>
        </p:spPr>
        <p:txBody>
          <a:bodyPr>
            <a:normAutofit/>
          </a:bodyPr>
          <a:lstStyle/>
          <a:p>
            <a:r>
              <a:rPr lang="en-IN" sz="2000" dirty="0">
                <a:cs typeface="Arial" panose="020B0604020202020204" pitchFamily="34" charset="0"/>
              </a:rPr>
              <a:t>The unit has </a:t>
            </a:r>
            <a:r>
              <a:rPr lang="en-IN" sz="2000" b="1" dirty="0">
                <a:cs typeface="Arial" panose="020B0604020202020204" pitchFamily="34" charset="0"/>
              </a:rPr>
              <a:t>defaulted </a:t>
            </a:r>
            <a:r>
              <a:rPr lang="en-IN" sz="2000" dirty="0">
                <a:cs typeface="Arial" panose="020B0604020202020204" pitchFamily="34" charset="0"/>
              </a:rPr>
              <a:t>in meeting its </a:t>
            </a:r>
            <a:r>
              <a:rPr lang="en-IN" sz="2000" b="1" dirty="0">
                <a:cs typeface="Arial" panose="020B0604020202020204" pitchFamily="34" charset="0"/>
              </a:rPr>
              <a:t>payment/repayment </a:t>
            </a:r>
            <a:r>
              <a:rPr lang="en-IN" sz="2000" dirty="0">
                <a:cs typeface="Arial" panose="020B0604020202020204" pitchFamily="34" charset="0"/>
              </a:rPr>
              <a:t>obligations</a:t>
            </a:r>
            <a:r>
              <a:rPr lang="en-IN" sz="2000" b="1" dirty="0">
                <a:cs typeface="Arial" panose="020B0604020202020204" pitchFamily="34" charset="0"/>
              </a:rPr>
              <a:t> </a:t>
            </a:r>
            <a:r>
              <a:rPr lang="en-IN" sz="2000" dirty="0">
                <a:cs typeface="Arial" panose="020B0604020202020204" pitchFamily="34" charset="0"/>
              </a:rPr>
              <a:t>to the lender </a:t>
            </a:r>
            <a:r>
              <a:rPr lang="en-IN" sz="2000" b="1" dirty="0">
                <a:cs typeface="Arial" panose="020B0604020202020204" pitchFamily="34" charset="0"/>
              </a:rPr>
              <a:t>even</a:t>
            </a:r>
            <a:r>
              <a:rPr lang="en-IN" sz="2000" dirty="0">
                <a:cs typeface="Arial" panose="020B0604020202020204" pitchFamily="34" charset="0"/>
              </a:rPr>
              <a:t> when it has the </a:t>
            </a:r>
            <a:r>
              <a:rPr lang="en-IN" sz="2000" b="1" dirty="0">
                <a:cs typeface="Arial" panose="020B0604020202020204" pitchFamily="34" charset="0"/>
              </a:rPr>
              <a:t>capacity to honour</a:t>
            </a:r>
            <a:r>
              <a:rPr lang="en-IN" sz="2000" dirty="0">
                <a:cs typeface="Arial" panose="020B0604020202020204" pitchFamily="34" charset="0"/>
              </a:rPr>
              <a:t> the said obligations.</a:t>
            </a:r>
          </a:p>
          <a:p>
            <a:r>
              <a:rPr lang="en-IN" sz="2000" dirty="0">
                <a:cs typeface="Arial" panose="020B0604020202020204" pitchFamily="34" charset="0"/>
              </a:rPr>
              <a:t>The unit has not utilised the finance from the lender for the specific purposes for which finance was availed of but has </a:t>
            </a:r>
            <a:r>
              <a:rPr lang="en-IN" sz="2000" b="1" dirty="0">
                <a:cs typeface="Arial" panose="020B0604020202020204" pitchFamily="34" charset="0"/>
              </a:rPr>
              <a:t>diverted the funds </a:t>
            </a:r>
            <a:r>
              <a:rPr lang="en-IN" sz="2000" dirty="0">
                <a:cs typeface="Arial" panose="020B0604020202020204" pitchFamily="34" charset="0"/>
              </a:rPr>
              <a:t>for </a:t>
            </a:r>
            <a:r>
              <a:rPr lang="en-IN" sz="2000" b="1" dirty="0">
                <a:cs typeface="Arial" panose="020B0604020202020204" pitchFamily="34" charset="0"/>
              </a:rPr>
              <a:t>other purposes</a:t>
            </a:r>
            <a:r>
              <a:rPr lang="en-IN" sz="2000" dirty="0">
                <a:cs typeface="Arial" panose="020B0604020202020204" pitchFamily="34" charset="0"/>
              </a:rPr>
              <a:t>.</a:t>
            </a:r>
          </a:p>
          <a:p>
            <a:r>
              <a:rPr lang="en-IN" sz="2000" dirty="0">
                <a:cs typeface="Arial" panose="020B0604020202020204" pitchFamily="34" charset="0"/>
              </a:rPr>
              <a:t>The unit has </a:t>
            </a:r>
            <a:r>
              <a:rPr lang="en-IN" sz="2000" b="1" dirty="0">
                <a:cs typeface="Arial" panose="020B0604020202020204" pitchFamily="34" charset="0"/>
              </a:rPr>
              <a:t>siphoned off the funds </a:t>
            </a:r>
            <a:r>
              <a:rPr lang="en-IN" sz="2000" dirty="0">
                <a:cs typeface="Arial" panose="020B0604020202020204" pitchFamily="34" charset="0"/>
              </a:rPr>
              <a:t>so that the funds have not been utilised for specific purposes.</a:t>
            </a:r>
          </a:p>
          <a:p>
            <a:r>
              <a:rPr lang="en-IN" sz="2000" dirty="0">
                <a:cs typeface="Arial" panose="020B0604020202020204" pitchFamily="34" charset="0"/>
              </a:rPr>
              <a:t>The unit has </a:t>
            </a:r>
            <a:r>
              <a:rPr lang="en-IN" sz="2000" b="1" dirty="0">
                <a:cs typeface="Arial" panose="020B0604020202020204" pitchFamily="34" charset="0"/>
              </a:rPr>
              <a:t>disposed off </a:t>
            </a:r>
            <a:r>
              <a:rPr lang="en-IN" sz="2000" dirty="0">
                <a:cs typeface="Arial" panose="020B0604020202020204" pitchFamily="34" charset="0"/>
              </a:rPr>
              <a:t>or removed the movable fixed assets/ immovable </a:t>
            </a:r>
            <a:r>
              <a:rPr lang="en-IN" sz="2000" b="1" dirty="0">
                <a:cs typeface="Arial" panose="020B0604020202020204" pitchFamily="34" charset="0"/>
              </a:rPr>
              <a:t>property</a:t>
            </a:r>
            <a:r>
              <a:rPr lang="en-IN" sz="2000" dirty="0">
                <a:cs typeface="Arial" panose="020B0604020202020204" pitchFamily="34" charset="0"/>
              </a:rPr>
              <a:t> which was offered </a:t>
            </a:r>
            <a:r>
              <a:rPr lang="en-IN" sz="2000" b="1" dirty="0">
                <a:cs typeface="Arial" panose="020B0604020202020204" pitchFamily="34" charset="0"/>
              </a:rPr>
              <a:t>as security</a:t>
            </a:r>
            <a:r>
              <a:rPr lang="en-IN" sz="2000" dirty="0">
                <a:cs typeface="Arial" panose="020B0604020202020204" pitchFamily="34" charset="0"/>
              </a:rPr>
              <a:t>.  </a:t>
            </a:r>
          </a:p>
          <a:p>
            <a:pPr marL="0" indent="0">
              <a:buNone/>
            </a:pPr>
            <a:r>
              <a:rPr lang="en-US" sz="2000" dirty="0">
                <a:cs typeface="Arial" panose="020B0604020202020204" pitchFamily="34" charset="0"/>
              </a:rPr>
              <a:t>Note: The identification of the willful default should be made keeping in view the track record of the borrowers and should not be decided on the basis of isolated transactions.  The default to be categorized as </a:t>
            </a:r>
            <a:r>
              <a:rPr lang="en-US" sz="2000" b="1" dirty="0">
                <a:cs typeface="Arial" panose="020B0604020202020204" pitchFamily="34" charset="0"/>
              </a:rPr>
              <a:t>willful must be intentional, deliberate and calculated.</a:t>
            </a:r>
          </a:p>
          <a:p>
            <a:endParaRPr lang="en-US" sz="2000" b="1" dirty="0"/>
          </a:p>
        </p:txBody>
      </p:sp>
      <p:sp>
        <p:nvSpPr>
          <p:cNvPr id="4" name="Footer Placeholder 3">
            <a:extLst>
              <a:ext uri="{FF2B5EF4-FFF2-40B4-BE49-F238E27FC236}">
                <a16:creationId xmlns:a16="http://schemas.microsoft.com/office/drawing/2014/main" id="{F91B590A-4A70-D7A3-C032-CE6259B925C9}"/>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74199285-D016-6564-363B-63447121C6A6}"/>
              </a:ext>
            </a:extLst>
          </p:cNvPr>
          <p:cNvSpPr>
            <a:spLocks noGrp="1"/>
          </p:cNvSpPr>
          <p:nvPr>
            <p:ph type="sldNum" sz="quarter" idx="12"/>
          </p:nvPr>
        </p:nvSpPr>
        <p:spPr/>
        <p:txBody>
          <a:bodyPr/>
          <a:lstStyle/>
          <a:p>
            <a:fld id="{B0E08542-8EF8-48C7-8FAE-E8C4575C8756}" type="slidenum">
              <a:rPr lang="en-US" smtClean="0"/>
              <a:pPr/>
              <a:t>16</a:t>
            </a:fld>
            <a:endParaRPr lang="en-US"/>
          </a:p>
        </p:txBody>
      </p:sp>
    </p:spTree>
    <p:extLst>
      <p:ext uri="{BB962C8B-B14F-4D97-AF65-F5344CB8AC3E}">
        <p14:creationId xmlns:p14="http://schemas.microsoft.com/office/powerpoint/2010/main" val="864650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500" b="1" dirty="0"/>
              <a:t>Definition of diversion and siphoning of funds</a:t>
            </a:r>
          </a:p>
        </p:txBody>
      </p:sp>
      <p:sp>
        <p:nvSpPr>
          <p:cNvPr id="3" name="Content Placeholder 2"/>
          <p:cNvSpPr>
            <a:spLocks noGrp="1"/>
          </p:cNvSpPr>
          <p:nvPr>
            <p:ph sz="quarter" idx="1"/>
          </p:nvPr>
        </p:nvSpPr>
        <p:spPr/>
        <p:txBody>
          <a:bodyPr>
            <a:noAutofit/>
          </a:bodyPr>
          <a:lstStyle/>
          <a:p>
            <a:r>
              <a:rPr lang="en-US" sz="2000" dirty="0">
                <a:cs typeface="Arial" panose="020B0604020202020204" pitchFamily="34" charset="0"/>
              </a:rPr>
              <a:t>Utilization of </a:t>
            </a:r>
            <a:r>
              <a:rPr lang="en-US" sz="2000" b="1" dirty="0">
                <a:cs typeface="Arial" panose="020B0604020202020204" pitchFamily="34" charset="0"/>
              </a:rPr>
              <a:t>short-term</a:t>
            </a:r>
            <a:r>
              <a:rPr lang="en-US" sz="2000" dirty="0">
                <a:cs typeface="Arial" panose="020B0604020202020204" pitchFamily="34" charset="0"/>
              </a:rPr>
              <a:t> working capital funds for </a:t>
            </a:r>
            <a:r>
              <a:rPr lang="en-US" sz="2000" b="1" dirty="0">
                <a:cs typeface="Arial" panose="020B0604020202020204" pitchFamily="34" charset="0"/>
              </a:rPr>
              <a:t>long-term </a:t>
            </a:r>
            <a:r>
              <a:rPr lang="en-US" sz="2000" dirty="0">
                <a:cs typeface="Arial" panose="020B0604020202020204" pitchFamily="34" charset="0"/>
              </a:rPr>
              <a:t>purposes not in conformity with the terms of sanction.</a:t>
            </a:r>
          </a:p>
          <a:p>
            <a:r>
              <a:rPr lang="en-US" sz="2000" dirty="0">
                <a:cs typeface="Arial" panose="020B0604020202020204" pitchFamily="34" charset="0"/>
              </a:rPr>
              <a:t>Deploying borrowed funds for purposes or </a:t>
            </a:r>
            <a:r>
              <a:rPr lang="en-US" sz="2000" b="1" dirty="0">
                <a:cs typeface="Arial" panose="020B0604020202020204" pitchFamily="34" charset="0"/>
              </a:rPr>
              <a:t>creation of assets </a:t>
            </a:r>
            <a:r>
              <a:rPr lang="en-US" sz="2000" dirty="0">
                <a:cs typeface="Arial" panose="020B0604020202020204" pitchFamily="34" charset="0"/>
              </a:rPr>
              <a:t>other than those for which the loan was sanctioned.</a:t>
            </a:r>
          </a:p>
          <a:p>
            <a:r>
              <a:rPr lang="en-US" sz="2000" dirty="0">
                <a:cs typeface="Arial" panose="020B0604020202020204" pitchFamily="34" charset="0"/>
              </a:rPr>
              <a:t>Transferring funds to the </a:t>
            </a:r>
            <a:r>
              <a:rPr lang="en-US" sz="2000" b="1" dirty="0">
                <a:cs typeface="Arial" panose="020B0604020202020204" pitchFamily="34" charset="0"/>
              </a:rPr>
              <a:t>subsidiaries/group companies </a:t>
            </a:r>
            <a:r>
              <a:rPr lang="en-US" sz="2000" dirty="0">
                <a:cs typeface="Arial" panose="020B0604020202020204" pitchFamily="34" charset="0"/>
              </a:rPr>
              <a:t>or other corporates by whatever modalities.</a:t>
            </a:r>
          </a:p>
          <a:p>
            <a:r>
              <a:rPr lang="en-US" sz="2000" dirty="0">
                <a:cs typeface="Arial" panose="020B0604020202020204" pitchFamily="34" charset="0"/>
              </a:rPr>
              <a:t>Routing of funds through </a:t>
            </a:r>
            <a:r>
              <a:rPr lang="en-US" sz="2000" b="1" dirty="0">
                <a:cs typeface="Arial" panose="020B0604020202020204" pitchFamily="34" charset="0"/>
              </a:rPr>
              <a:t>any bank other than the lender bank </a:t>
            </a:r>
            <a:r>
              <a:rPr lang="en-US" sz="2000" dirty="0">
                <a:cs typeface="Arial" panose="020B0604020202020204" pitchFamily="34" charset="0"/>
              </a:rPr>
              <a:t>or members of consortium without prior permission.</a:t>
            </a:r>
          </a:p>
          <a:p>
            <a:r>
              <a:rPr lang="en-US" sz="2000" dirty="0">
                <a:cs typeface="Arial" panose="020B0604020202020204" pitchFamily="34" charset="0"/>
              </a:rPr>
              <a:t>Investment in </a:t>
            </a:r>
            <a:r>
              <a:rPr lang="en-US" sz="2000" b="1" dirty="0">
                <a:cs typeface="Arial" panose="020B0604020202020204" pitchFamily="34" charset="0"/>
              </a:rPr>
              <a:t>other companies</a:t>
            </a:r>
            <a:r>
              <a:rPr lang="en-US" sz="2000" dirty="0">
                <a:cs typeface="Arial" panose="020B0604020202020204" pitchFamily="34" charset="0"/>
              </a:rPr>
              <a:t>.</a:t>
            </a:r>
          </a:p>
          <a:p>
            <a:pPr marL="0" indent="0">
              <a:buNone/>
            </a:pPr>
            <a:endParaRPr lang="en-US" sz="2000" dirty="0"/>
          </a:p>
        </p:txBody>
      </p:sp>
      <p:sp>
        <p:nvSpPr>
          <p:cNvPr id="4" name="Footer Placeholder 3">
            <a:extLst>
              <a:ext uri="{FF2B5EF4-FFF2-40B4-BE49-F238E27FC236}">
                <a16:creationId xmlns:a16="http://schemas.microsoft.com/office/drawing/2014/main" id="{E3A883E7-E45E-E920-191A-8042579D7853}"/>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E4805B2D-1E8E-F929-C2CF-A33A3B937DB9}"/>
              </a:ext>
            </a:extLst>
          </p:cNvPr>
          <p:cNvSpPr>
            <a:spLocks noGrp="1"/>
          </p:cNvSpPr>
          <p:nvPr>
            <p:ph type="sldNum" sz="quarter" idx="12"/>
          </p:nvPr>
        </p:nvSpPr>
        <p:spPr/>
        <p:txBody>
          <a:bodyPr/>
          <a:lstStyle/>
          <a:p>
            <a:fld id="{B0E08542-8EF8-48C7-8FAE-E8C4575C8756}" type="slidenum">
              <a:rPr lang="en-US" smtClean="0"/>
              <a:pPr/>
              <a:t>17</a:t>
            </a:fld>
            <a:endParaRPr lang="en-US"/>
          </a:p>
        </p:txBody>
      </p:sp>
    </p:spTree>
    <p:extLst>
      <p:ext uri="{BB962C8B-B14F-4D97-AF65-F5344CB8AC3E}">
        <p14:creationId xmlns:p14="http://schemas.microsoft.com/office/powerpoint/2010/main" val="2022299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847B76E-0060-CF96-7DD4-13BEBD4D9B03}"/>
              </a:ext>
            </a:extLst>
          </p:cNvPr>
          <p:cNvSpPr>
            <a:spLocks noGrp="1"/>
          </p:cNvSpPr>
          <p:nvPr>
            <p:ph type="sldNum" sz="quarter" idx="12"/>
          </p:nvPr>
        </p:nvSpPr>
        <p:spPr/>
        <p:txBody>
          <a:bodyPr/>
          <a:lstStyle/>
          <a:p>
            <a:fld id="{B0E08542-8EF8-48C7-8FAE-E8C4575C8756}" type="slidenum">
              <a:rPr lang="en-US" smtClean="0"/>
              <a:pPr/>
              <a:t>18</a:t>
            </a:fld>
            <a:endParaRPr lang="en-US"/>
          </a:p>
        </p:txBody>
      </p:sp>
      <p:sp>
        <p:nvSpPr>
          <p:cNvPr id="8" name="Subtitle 7">
            <a:extLst>
              <a:ext uri="{FF2B5EF4-FFF2-40B4-BE49-F238E27FC236}">
                <a16:creationId xmlns:a16="http://schemas.microsoft.com/office/drawing/2014/main" id="{2BE6B7E6-7A62-D54E-9CD2-61E35AE1455D}"/>
              </a:ext>
            </a:extLst>
          </p:cNvPr>
          <p:cNvSpPr>
            <a:spLocks noGrp="1"/>
          </p:cNvSpPr>
          <p:nvPr>
            <p:ph type="subTitle" idx="4294967295"/>
          </p:nvPr>
        </p:nvSpPr>
        <p:spPr>
          <a:xfrm>
            <a:off x="914400" y="457200"/>
            <a:ext cx="7620000" cy="5867400"/>
          </a:xfrm>
        </p:spPr>
        <p:txBody>
          <a:bodyPr>
            <a:normAutofit/>
          </a:bodyPr>
          <a:lstStyle/>
          <a:p>
            <a:pPr marL="0" indent="0">
              <a:buNone/>
            </a:pPr>
            <a:r>
              <a:rPr lang="en-US" sz="2500" dirty="0"/>
              <a:t>	</a:t>
            </a:r>
          </a:p>
          <a:p>
            <a:pPr marL="0" indent="0">
              <a:buNone/>
            </a:pPr>
            <a:endParaRPr lang="en-US" sz="2500" dirty="0"/>
          </a:p>
          <a:p>
            <a:pPr marL="0" indent="0">
              <a:buNone/>
            </a:pPr>
            <a:endParaRPr lang="en-US" sz="2500" dirty="0"/>
          </a:p>
          <a:p>
            <a:pPr marL="0" indent="0">
              <a:buNone/>
            </a:pPr>
            <a:endParaRPr lang="en-US" sz="2500" dirty="0"/>
          </a:p>
          <a:p>
            <a:pPr marL="0" indent="0">
              <a:buNone/>
            </a:pPr>
            <a:endParaRPr lang="en-US" sz="2500" dirty="0"/>
          </a:p>
          <a:p>
            <a:pPr marL="0" indent="0">
              <a:buNone/>
            </a:pPr>
            <a:r>
              <a:rPr lang="en-US" sz="2500" dirty="0"/>
              <a:t>	</a:t>
            </a:r>
            <a:r>
              <a:rPr lang="en-US" sz="2500" b="1" dirty="0"/>
              <a:t>Early warning signals /red-flagged  </a:t>
            </a:r>
          </a:p>
        </p:txBody>
      </p:sp>
      <p:sp>
        <p:nvSpPr>
          <p:cNvPr id="2" name="Footer Placeholder 1">
            <a:extLst>
              <a:ext uri="{FF2B5EF4-FFF2-40B4-BE49-F238E27FC236}">
                <a16:creationId xmlns:a16="http://schemas.microsoft.com/office/drawing/2014/main" id="{15DADCE4-A427-E97C-2A0E-6A68011F1201}"/>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17156089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3568"/>
            <a:ext cx="8534400" cy="758952"/>
          </a:xfrm>
        </p:spPr>
        <p:txBody>
          <a:bodyPr>
            <a:noAutofit/>
          </a:bodyPr>
          <a:lstStyle/>
          <a:p>
            <a:r>
              <a:rPr lang="en-US" sz="2500" b="1" dirty="0">
                <a:latin typeface="+mn-lt"/>
              </a:rPr>
              <a:t>Some Early Warning Signals</a:t>
            </a:r>
          </a:p>
        </p:txBody>
      </p:sp>
      <p:sp>
        <p:nvSpPr>
          <p:cNvPr id="3" name="Content Placeholder 2"/>
          <p:cNvSpPr>
            <a:spLocks noGrp="1"/>
          </p:cNvSpPr>
          <p:nvPr>
            <p:ph sz="quarter" idx="1"/>
          </p:nvPr>
        </p:nvSpPr>
        <p:spPr>
          <a:xfrm>
            <a:off x="301752" y="1467697"/>
            <a:ext cx="8503920" cy="4856903"/>
          </a:xfrm>
        </p:spPr>
        <p:txBody>
          <a:bodyPr>
            <a:normAutofit fontScale="92500" lnSpcReduction="20000"/>
          </a:bodyPr>
          <a:lstStyle/>
          <a:p>
            <a:pPr marL="0" indent="0" algn="just">
              <a:lnSpc>
                <a:spcPct val="90000"/>
              </a:lnSpc>
              <a:buNone/>
            </a:pPr>
            <a:r>
              <a:rPr lang="en-US" sz="2200" dirty="0"/>
              <a:t>If you come across such instances during the audit period: </a:t>
            </a:r>
          </a:p>
          <a:p>
            <a:pPr algn="just">
              <a:lnSpc>
                <a:spcPct val="90000"/>
              </a:lnSpc>
            </a:pPr>
            <a:r>
              <a:rPr lang="en-US" sz="2200" b="1" dirty="0"/>
              <a:t>Default in payment </a:t>
            </a:r>
            <a:r>
              <a:rPr lang="en-US" sz="2200" dirty="0"/>
              <a:t>to the banks/ sundry creditors and other statutory bodies, etc., bouncing of the high-value cheques. </a:t>
            </a:r>
          </a:p>
          <a:p>
            <a:pPr algn="just">
              <a:lnSpc>
                <a:spcPct val="80000"/>
              </a:lnSpc>
            </a:pPr>
            <a:r>
              <a:rPr lang="en-US" sz="2200" b="1" dirty="0"/>
              <a:t>Raid</a:t>
            </a:r>
            <a:r>
              <a:rPr lang="en-US" sz="2200" dirty="0"/>
              <a:t> by Income tax /sales tax/ central excise duty officials. </a:t>
            </a:r>
          </a:p>
          <a:p>
            <a:pPr algn="just">
              <a:lnSpc>
                <a:spcPct val="80000"/>
              </a:lnSpc>
            </a:pPr>
            <a:r>
              <a:rPr lang="en-US" sz="2200" dirty="0"/>
              <a:t>Frequent </a:t>
            </a:r>
            <a:r>
              <a:rPr lang="en-US" sz="2200" b="1" dirty="0"/>
              <a:t>change in the scope of the project </a:t>
            </a:r>
            <a:r>
              <a:rPr lang="en-US" sz="2200" dirty="0"/>
              <a:t>to be undertaken by the borrower. </a:t>
            </a:r>
          </a:p>
          <a:p>
            <a:pPr algn="just">
              <a:lnSpc>
                <a:spcPct val="80000"/>
              </a:lnSpc>
            </a:pPr>
            <a:r>
              <a:rPr lang="en-US" sz="2200" b="1" dirty="0"/>
              <a:t>Underinsured or over insured</a:t>
            </a:r>
            <a:r>
              <a:rPr lang="en-US" sz="2200" dirty="0"/>
              <a:t> inventory. </a:t>
            </a:r>
          </a:p>
          <a:p>
            <a:pPr algn="just">
              <a:lnSpc>
                <a:spcPct val="80000"/>
              </a:lnSpc>
            </a:pPr>
            <a:r>
              <a:rPr lang="en-US" sz="2200" dirty="0"/>
              <a:t>Invoices devoid of GST and other details. </a:t>
            </a:r>
          </a:p>
          <a:p>
            <a:pPr algn="just">
              <a:lnSpc>
                <a:spcPct val="80000"/>
              </a:lnSpc>
            </a:pPr>
            <a:r>
              <a:rPr lang="en-US" sz="2200" dirty="0"/>
              <a:t>Dispute on the title of the collateral securities. </a:t>
            </a:r>
          </a:p>
          <a:p>
            <a:pPr algn="just">
              <a:lnSpc>
                <a:spcPct val="80000"/>
              </a:lnSpc>
            </a:pPr>
            <a:r>
              <a:rPr lang="en-US" sz="2200" dirty="0"/>
              <a:t>Costing of the project which is in wide variance with the standard cost of installation of the project. </a:t>
            </a:r>
          </a:p>
          <a:p>
            <a:pPr algn="just">
              <a:lnSpc>
                <a:spcPct val="80000"/>
              </a:lnSpc>
            </a:pPr>
            <a:r>
              <a:rPr lang="en-US" sz="2200" dirty="0"/>
              <a:t>Funds coming from other banks to liquidate the outstanding loan amount. </a:t>
            </a:r>
          </a:p>
          <a:p>
            <a:pPr algn="just"/>
            <a:r>
              <a:rPr lang="en-US" sz="2200" dirty="0"/>
              <a:t>Foreign bills remaining outstanding for a long time and tendency for bills to remain overdue. </a:t>
            </a:r>
          </a:p>
          <a:p>
            <a:pPr algn="just"/>
            <a:r>
              <a:rPr lang="en-US" sz="2200" dirty="0"/>
              <a:t>Request received from the borrower to postpone the inspection of the </a:t>
            </a:r>
            <a:r>
              <a:rPr lang="en-US" sz="2200" dirty="0" err="1"/>
              <a:t>godown</a:t>
            </a:r>
            <a:r>
              <a:rPr lang="en-US" sz="2200" dirty="0"/>
              <a:t> for flimsy reasons. </a:t>
            </a:r>
          </a:p>
          <a:p>
            <a:pPr algn="just"/>
            <a:r>
              <a:rPr lang="en-US" sz="2200" dirty="0"/>
              <a:t>Delay observed in payment of outstanding dues. </a:t>
            </a:r>
          </a:p>
          <a:p>
            <a:pPr algn="just"/>
            <a:r>
              <a:rPr lang="en-US" sz="2200" dirty="0"/>
              <a:t>Financing the unit far away from the branch. </a:t>
            </a:r>
          </a:p>
          <a:p>
            <a:endParaRPr lang="en-US" sz="2000" dirty="0"/>
          </a:p>
        </p:txBody>
      </p:sp>
      <p:sp>
        <p:nvSpPr>
          <p:cNvPr id="4" name="Footer Placeholder 3">
            <a:extLst>
              <a:ext uri="{FF2B5EF4-FFF2-40B4-BE49-F238E27FC236}">
                <a16:creationId xmlns:a16="http://schemas.microsoft.com/office/drawing/2014/main" id="{5CF35B2F-0F1C-53DD-AC32-3B020EC44BD0}"/>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F0A21A6E-FEAB-11DF-DECE-DE0D3BF7B56B}"/>
              </a:ext>
            </a:extLst>
          </p:cNvPr>
          <p:cNvSpPr>
            <a:spLocks noGrp="1"/>
          </p:cNvSpPr>
          <p:nvPr>
            <p:ph type="sldNum" sz="quarter" idx="12"/>
          </p:nvPr>
        </p:nvSpPr>
        <p:spPr/>
        <p:txBody>
          <a:bodyPr/>
          <a:lstStyle/>
          <a:p>
            <a:fld id="{B0E08542-8EF8-48C7-8FAE-E8C4575C8756}" type="slidenum">
              <a:rPr lang="en-US" smtClean="0"/>
              <a:pPr/>
              <a:t>19</a:t>
            </a:fld>
            <a:endParaRPr lang="en-US"/>
          </a:p>
        </p:txBody>
      </p:sp>
    </p:spTree>
    <p:extLst>
      <p:ext uri="{BB962C8B-B14F-4D97-AF65-F5344CB8AC3E}">
        <p14:creationId xmlns:p14="http://schemas.microsoft.com/office/powerpoint/2010/main" val="1761512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9427DC7-6D91-B8FB-3C0F-1F1D9C3AB277}"/>
              </a:ext>
            </a:extLst>
          </p:cNvPr>
          <p:cNvSpPr>
            <a:spLocks noGrp="1"/>
          </p:cNvSpPr>
          <p:nvPr>
            <p:ph type="ftr" sz="quarter" idx="11"/>
          </p:nvPr>
        </p:nvSpPr>
        <p:spPr>
          <a:xfrm>
            <a:off x="304800" y="6410848"/>
            <a:ext cx="4572000" cy="365760"/>
          </a:xfrm>
        </p:spPr>
        <p:txBody>
          <a:bodyPr/>
          <a:lstStyle/>
          <a:p>
            <a:r>
              <a:rPr lang="en-US" dirty="0"/>
              <a:t>Presented by CA Shweta Jain, Partner-Shweta Jain and Co</a:t>
            </a:r>
          </a:p>
        </p:txBody>
      </p:sp>
      <p:sp>
        <p:nvSpPr>
          <p:cNvPr id="4" name="Slide Number Placeholder 3">
            <a:extLst>
              <a:ext uri="{FF2B5EF4-FFF2-40B4-BE49-F238E27FC236}">
                <a16:creationId xmlns:a16="http://schemas.microsoft.com/office/drawing/2014/main" id="{8C850DC3-7EEB-67D3-AFAB-047163188872}"/>
              </a:ext>
            </a:extLst>
          </p:cNvPr>
          <p:cNvSpPr>
            <a:spLocks noGrp="1"/>
          </p:cNvSpPr>
          <p:nvPr>
            <p:ph type="sldNum" sz="quarter" idx="12"/>
          </p:nvPr>
        </p:nvSpPr>
        <p:spPr/>
        <p:txBody>
          <a:bodyPr/>
          <a:lstStyle/>
          <a:p>
            <a:fld id="{B0E08542-8EF8-48C7-8FAE-E8C4575C8756}" type="slidenum">
              <a:rPr lang="en-US" smtClean="0"/>
              <a:pPr/>
              <a:t>2</a:t>
            </a:fld>
            <a:endParaRPr lang="en-US"/>
          </a:p>
        </p:txBody>
      </p:sp>
      <p:sp>
        <p:nvSpPr>
          <p:cNvPr id="7" name="Content Placeholder 6">
            <a:extLst>
              <a:ext uri="{FF2B5EF4-FFF2-40B4-BE49-F238E27FC236}">
                <a16:creationId xmlns:a16="http://schemas.microsoft.com/office/drawing/2014/main" id="{BC8792D5-023E-5B7F-0349-4CAD20CF0618}"/>
              </a:ext>
            </a:extLst>
          </p:cNvPr>
          <p:cNvSpPr>
            <a:spLocks noGrp="1"/>
          </p:cNvSpPr>
          <p:nvPr>
            <p:ph sz="quarter" idx="4294967295"/>
          </p:nvPr>
        </p:nvSpPr>
        <p:spPr>
          <a:xfrm>
            <a:off x="304801" y="228600"/>
            <a:ext cx="8534399" cy="5870575"/>
          </a:xfrm>
        </p:spPr>
        <p:txBody>
          <a:bodyPr/>
          <a:lstStyle/>
          <a:p>
            <a:pPr marL="0" indent="0" algn="just">
              <a:buNone/>
            </a:pPr>
            <a:endParaRPr lang="en-IN" sz="2000" b="0" i="0" u="none" strike="noStrike" dirty="0">
              <a:solidFill>
                <a:srgbClr val="000000"/>
              </a:solidFill>
              <a:effectLst/>
            </a:endParaRPr>
          </a:p>
          <a:p>
            <a:pPr marL="0" indent="0" algn="just">
              <a:buNone/>
            </a:pPr>
            <a:r>
              <a:rPr lang="en-IN" sz="2000" b="0" i="0" u="none" strike="noStrike" dirty="0">
                <a:solidFill>
                  <a:srgbClr val="000000"/>
                </a:solidFill>
                <a:effectLst/>
              </a:rPr>
              <a:t>Bank Auditors as </a:t>
            </a:r>
            <a:r>
              <a:rPr lang="en-IN" sz="2000" b="1" i="0" u="none" strike="noStrike" dirty="0">
                <a:solidFill>
                  <a:srgbClr val="000000"/>
                </a:solidFill>
                <a:effectLst/>
              </a:rPr>
              <a:t>Guardians of Public Money</a:t>
            </a:r>
            <a:r>
              <a:rPr lang="en-IN" sz="2000" b="0" i="0" u="none" strike="noStrike" dirty="0">
                <a:solidFill>
                  <a:srgbClr val="000000"/>
                </a:solidFill>
                <a:effectLst/>
              </a:rPr>
              <a:t>, </a:t>
            </a:r>
            <a:r>
              <a:rPr lang="en-IN" sz="2000" dirty="0">
                <a:solidFill>
                  <a:srgbClr val="000000"/>
                </a:solidFill>
              </a:rPr>
              <a:t>and Bank audit </a:t>
            </a:r>
            <a:r>
              <a:rPr lang="en-IN" sz="2000" b="0" i="0" u="none" strike="noStrike" dirty="0">
                <a:solidFill>
                  <a:srgbClr val="000000"/>
                </a:solidFill>
                <a:effectLst/>
              </a:rPr>
              <a:t>ensures </a:t>
            </a:r>
            <a:r>
              <a:rPr lang="en-IN" sz="2000" b="1" i="0" u="none" strike="noStrike" dirty="0">
                <a:solidFill>
                  <a:srgbClr val="000000"/>
                </a:solidFill>
                <a:effectLst/>
              </a:rPr>
              <a:t>transparency, compliance, and financial discipline</a:t>
            </a:r>
            <a:r>
              <a:rPr lang="en-IN" sz="2000" b="0" i="0" u="none" strike="noStrike" dirty="0">
                <a:solidFill>
                  <a:srgbClr val="000000"/>
                </a:solidFill>
                <a:effectLst/>
              </a:rPr>
              <a:t> in banking transactions. So we as a Bank Auditors has to act as the </a:t>
            </a:r>
            <a:r>
              <a:rPr lang="en-IN" sz="2000" b="1" i="0" u="none" strike="noStrike" dirty="0">
                <a:solidFill>
                  <a:srgbClr val="000000"/>
                </a:solidFill>
                <a:effectLst/>
              </a:rPr>
              <a:t>third eye</a:t>
            </a:r>
            <a:r>
              <a:rPr lang="en-IN" sz="2000" b="0" i="0" u="none" strike="noStrike" dirty="0">
                <a:solidFill>
                  <a:srgbClr val="000000"/>
                </a:solidFill>
                <a:effectLst/>
              </a:rPr>
              <a:t> to safeguard </a:t>
            </a:r>
            <a:r>
              <a:rPr lang="en-IN" sz="2000" b="1" i="0" u="none" strike="noStrike" dirty="0">
                <a:solidFill>
                  <a:srgbClr val="000000"/>
                </a:solidFill>
                <a:effectLst/>
              </a:rPr>
              <a:t>public deposit.</a:t>
            </a:r>
            <a:endParaRPr lang="en-IN" sz="2000" b="0" i="0" u="none" strike="noStrike" dirty="0">
              <a:solidFill>
                <a:srgbClr val="000000"/>
              </a:solidFill>
              <a:effectLst/>
            </a:endParaRPr>
          </a:p>
        </p:txBody>
      </p:sp>
      <p:sp>
        <p:nvSpPr>
          <p:cNvPr id="12" name="TextBox 11">
            <a:extLst>
              <a:ext uri="{FF2B5EF4-FFF2-40B4-BE49-F238E27FC236}">
                <a16:creationId xmlns:a16="http://schemas.microsoft.com/office/drawing/2014/main" id="{EAC31896-003B-D969-5983-AB9C4894399F}"/>
              </a:ext>
            </a:extLst>
          </p:cNvPr>
          <p:cNvSpPr txBox="1"/>
          <p:nvPr/>
        </p:nvSpPr>
        <p:spPr>
          <a:xfrm>
            <a:off x="4114800" y="2974693"/>
            <a:ext cx="914400" cy="914400"/>
          </a:xfrm>
          <a:prstGeom prst="rect">
            <a:avLst/>
          </a:prstGeom>
          <a:noFill/>
        </p:spPr>
        <p:txBody>
          <a:bodyPr wrap="square" rtlCol="0">
            <a:spAutoFit/>
          </a:bodyPr>
          <a:lstStyle/>
          <a:p>
            <a:endParaRPr lang="en-US" dirty="0"/>
          </a:p>
        </p:txBody>
      </p:sp>
      <p:pic>
        <p:nvPicPr>
          <p:cNvPr id="5" name="Picture 4">
            <a:extLst>
              <a:ext uri="{FF2B5EF4-FFF2-40B4-BE49-F238E27FC236}">
                <a16:creationId xmlns:a16="http://schemas.microsoft.com/office/drawing/2014/main" id="{7ED016FC-46C0-D2B3-7702-15B41097B9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2209801"/>
            <a:ext cx="7924800" cy="3889374"/>
          </a:xfrm>
          <a:prstGeom prst="rect">
            <a:avLst/>
          </a:prstGeom>
        </p:spPr>
      </p:pic>
    </p:spTree>
    <p:extLst>
      <p:ext uri="{BB962C8B-B14F-4D97-AF65-F5344CB8AC3E}">
        <p14:creationId xmlns:p14="http://schemas.microsoft.com/office/powerpoint/2010/main" val="2689361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lgn="just"/>
            <a:r>
              <a:rPr lang="en-US" sz="2000" dirty="0"/>
              <a:t>Funding of the interest by sanctioning additional facilities. </a:t>
            </a:r>
          </a:p>
          <a:p>
            <a:pPr algn="just"/>
            <a:r>
              <a:rPr lang="en-US" sz="2000" dirty="0"/>
              <a:t>Same collateral charged to a number of lenders. </a:t>
            </a:r>
          </a:p>
          <a:p>
            <a:pPr algn="just"/>
            <a:r>
              <a:rPr lang="en-US" sz="2000" dirty="0"/>
              <a:t>Concealment of certain vital documents like master agreement, and insurance coverage. </a:t>
            </a:r>
          </a:p>
          <a:p>
            <a:pPr algn="just"/>
            <a:r>
              <a:rPr lang="en-US" sz="2000" dirty="0"/>
              <a:t>Reduction in the stake of promoter/director. </a:t>
            </a:r>
          </a:p>
          <a:p>
            <a:pPr algn="just"/>
            <a:r>
              <a:rPr lang="en-US" sz="2000" dirty="0"/>
              <a:t>Resignation of key personnel and frequent changes in the management</a:t>
            </a:r>
          </a:p>
          <a:p>
            <a:pPr algn="just"/>
            <a:r>
              <a:rPr lang="en-US" sz="2000" dirty="0"/>
              <a:t>Large number of transactions with inter-connected companies and large outstanding from such companies. </a:t>
            </a:r>
          </a:p>
          <a:p>
            <a:pPr algn="just"/>
            <a:r>
              <a:rPr lang="en-US" sz="2000" dirty="0"/>
              <a:t>Significant movements in inventory, disproportionately higher than the growth in turnover. </a:t>
            </a:r>
          </a:p>
          <a:p>
            <a:pPr algn="just"/>
            <a:r>
              <a:rPr lang="en-US" sz="2000" dirty="0"/>
              <a:t>Significant movements in receivables, disproportionately higher than the growth in turnover and/or increase in ageing of the receivables. </a:t>
            </a:r>
          </a:p>
          <a:p>
            <a:endParaRPr lang="en-US" sz="2000" dirty="0"/>
          </a:p>
        </p:txBody>
      </p:sp>
      <p:sp>
        <p:nvSpPr>
          <p:cNvPr id="4" name="Title 1"/>
          <p:cNvSpPr>
            <a:spLocks noGrp="1"/>
          </p:cNvSpPr>
          <p:nvPr>
            <p:ph type="title"/>
          </p:nvPr>
        </p:nvSpPr>
        <p:spPr>
          <a:xfrm>
            <a:off x="304800" y="228600"/>
            <a:ext cx="8534400" cy="911352"/>
          </a:xfrm>
        </p:spPr>
        <p:txBody>
          <a:bodyPr>
            <a:noAutofit/>
          </a:bodyPr>
          <a:lstStyle/>
          <a:p>
            <a:r>
              <a:rPr lang="en-US" sz="2500" b="1" dirty="0">
                <a:latin typeface="+mn-lt"/>
              </a:rPr>
              <a:t>Some Early Warning Signals</a:t>
            </a:r>
            <a:endParaRPr lang="en-US" sz="2500" dirty="0">
              <a:latin typeface="+mn-lt"/>
            </a:endParaRPr>
          </a:p>
        </p:txBody>
      </p:sp>
      <p:sp>
        <p:nvSpPr>
          <p:cNvPr id="2" name="Footer Placeholder 1">
            <a:extLst>
              <a:ext uri="{FF2B5EF4-FFF2-40B4-BE49-F238E27FC236}">
                <a16:creationId xmlns:a16="http://schemas.microsoft.com/office/drawing/2014/main" id="{22847A62-8D01-29CC-A85D-381EA071564E}"/>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E497202C-E96D-7B10-8FC6-AAC4429BD6F0}"/>
              </a:ext>
            </a:extLst>
          </p:cNvPr>
          <p:cNvSpPr>
            <a:spLocks noGrp="1"/>
          </p:cNvSpPr>
          <p:nvPr>
            <p:ph type="sldNum" sz="quarter" idx="12"/>
          </p:nvPr>
        </p:nvSpPr>
        <p:spPr/>
        <p:txBody>
          <a:bodyPr/>
          <a:lstStyle/>
          <a:p>
            <a:fld id="{B0E08542-8EF8-48C7-8FAE-E8C4575C8756}" type="slidenum">
              <a:rPr lang="en-US" smtClean="0"/>
              <a:pPr/>
              <a:t>20</a:t>
            </a:fld>
            <a:endParaRPr lang="en-US"/>
          </a:p>
        </p:txBody>
      </p:sp>
    </p:spTree>
    <p:extLst>
      <p:ext uri="{BB962C8B-B14F-4D97-AF65-F5344CB8AC3E}">
        <p14:creationId xmlns:p14="http://schemas.microsoft.com/office/powerpoint/2010/main" val="5468152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1752" y="1527048"/>
            <a:ext cx="8503920" cy="4797552"/>
          </a:xfrm>
        </p:spPr>
        <p:txBody>
          <a:bodyPr>
            <a:normAutofit fontScale="25000" lnSpcReduction="20000"/>
          </a:bodyPr>
          <a:lstStyle/>
          <a:p>
            <a:r>
              <a:rPr lang="en-US" sz="8000" dirty="0"/>
              <a:t>Disproportionate increase in other current assets. </a:t>
            </a:r>
          </a:p>
          <a:p>
            <a:r>
              <a:rPr lang="en-US" sz="8000" dirty="0"/>
              <a:t>Significant increase in working capital borrowing as percentage of turnover. </a:t>
            </a:r>
          </a:p>
          <a:p>
            <a:r>
              <a:rPr lang="en-US" sz="8000" dirty="0">
                <a:cs typeface="Arial" panose="020B0604020202020204" pitchFamily="34" charset="0"/>
              </a:rPr>
              <a:t>Critical issues highlighted in the stock audit report. </a:t>
            </a:r>
          </a:p>
          <a:p>
            <a:r>
              <a:rPr lang="en-US" sz="8000" dirty="0">
                <a:cs typeface="Arial" panose="020B0604020202020204" pitchFamily="34" charset="0"/>
              </a:rPr>
              <a:t>Increase in borrowings, despite huge cash and cash equivalents in the borrower’s balance sheet. </a:t>
            </a:r>
          </a:p>
          <a:p>
            <a:r>
              <a:rPr lang="en-US" sz="8000" dirty="0">
                <a:cs typeface="Arial" panose="020B0604020202020204" pitchFamily="34" charset="0"/>
              </a:rPr>
              <a:t>Liabilities appearing in ROC search report, not reported by the borrower in its annual report.</a:t>
            </a:r>
          </a:p>
          <a:p>
            <a:r>
              <a:rPr lang="en-US" sz="8000" dirty="0"/>
              <a:t>Substantial related party transactions. </a:t>
            </a:r>
          </a:p>
          <a:p>
            <a:r>
              <a:rPr lang="en-US" sz="8000" dirty="0"/>
              <a:t>Material discrepancies in the annual report.</a:t>
            </a:r>
            <a:r>
              <a:rPr lang="en-US" sz="8000" dirty="0">
                <a:cs typeface="Arial" panose="020B0604020202020204" pitchFamily="34" charset="0"/>
              </a:rPr>
              <a:t> </a:t>
            </a:r>
          </a:p>
          <a:p>
            <a:r>
              <a:rPr lang="en-US" sz="8000" dirty="0">
                <a:cs typeface="Arial" panose="020B0604020202020204" pitchFamily="34" charset="0"/>
              </a:rPr>
              <a:t>Frequent request for general-purpose loans. </a:t>
            </a:r>
          </a:p>
          <a:p>
            <a:r>
              <a:rPr lang="en-US" sz="8000" dirty="0">
                <a:cs typeface="Arial" panose="020B0604020202020204" pitchFamily="34" charset="0"/>
              </a:rPr>
              <a:t>Movement of an account from one bank to another. </a:t>
            </a:r>
          </a:p>
          <a:p>
            <a:r>
              <a:rPr lang="en-US" sz="8000" dirty="0">
                <a:cs typeface="Arial" panose="020B0604020202020204" pitchFamily="34" charset="0"/>
              </a:rPr>
              <a:t>Frequent ad hoc sanctions. </a:t>
            </a:r>
          </a:p>
          <a:p>
            <a:r>
              <a:rPr lang="en-US" sz="8000" dirty="0">
                <a:cs typeface="Arial" panose="020B0604020202020204" pitchFamily="34" charset="0"/>
              </a:rPr>
              <a:t>Not routing of sales proceeds through the bank. </a:t>
            </a:r>
          </a:p>
          <a:p>
            <a:r>
              <a:rPr lang="en-US" sz="8000" dirty="0">
                <a:cs typeface="Arial" panose="020B0604020202020204" pitchFamily="34" charset="0"/>
              </a:rPr>
              <a:t>Heavy cash withdrawal in loan accounts.</a:t>
            </a:r>
          </a:p>
          <a:p>
            <a:r>
              <a:rPr lang="en-US" sz="8000" dirty="0">
                <a:cs typeface="Arial" panose="020B0604020202020204" pitchFamily="34" charset="0"/>
              </a:rPr>
              <a:t>Non-submission of original bills. </a:t>
            </a:r>
          </a:p>
          <a:p>
            <a:pPr marL="0" indent="0">
              <a:buNone/>
            </a:pPr>
            <a:endParaRPr lang="en-US" sz="8800" dirty="0">
              <a:cs typeface="Arial" panose="020B0604020202020204" pitchFamily="34" charset="0"/>
            </a:endParaRPr>
          </a:p>
          <a:p>
            <a:endParaRPr lang="en-US" sz="8000" dirty="0"/>
          </a:p>
          <a:p>
            <a:endParaRPr lang="en-US" dirty="0"/>
          </a:p>
        </p:txBody>
      </p:sp>
      <p:sp>
        <p:nvSpPr>
          <p:cNvPr id="4" name="Title 1"/>
          <p:cNvSpPr>
            <a:spLocks noGrp="1"/>
          </p:cNvSpPr>
          <p:nvPr>
            <p:ph type="title"/>
          </p:nvPr>
        </p:nvSpPr>
        <p:spPr>
          <a:xfrm>
            <a:off x="304800" y="381000"/>
            <a:ext cx="8534400" cy="758952"/>
          </a:xfrm>
        </p:spPr>
        <p:txBody>
          <a:bodyPr>
            <a:noAutofit/>
          </a:bodyPr>
          <a:lstStyle/>
          <a:p>
            <a:r>
              <a:rPr lang="en-US" sz="2500" b="1" dirty="0">
                <a:latin typeface="+mn-lt"/>
              </a:rPr>
              <a:t>Some Early Warning Signals</a:t>
            </a:r>
            <a:endParaRPr lang="en-US" sz="2500" dirty="0">
              <a:latin typeface="+mn-lt"/>
            </a:endParaRPr>
          </a:p>
        </p:txBody>
      </p:sp>
      <p:sp>
        <p:nvSpPr>
          <p:cNvPr id="2" name="Footer Placeholder 1">
            <a:extLst>
              <a:ext uri="{FF2B5EF4-FFF2-40B4-BE49-F238E27FC236}">
                <a16:creationId xmlns:a16="http://schemas.microsoft.com/office/drawing/2014/main" id="{EEC4DF1B-EDB1-0607-D642-52B78A5F705A}"/>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FD9C3AE6-018B-F983-AB74-BE55900A8BBD}"/>
              </a:ext>
            </a:extLst>
          </p:cNvPr>
          <p:cNvSpPr>
            <a:spLocks noGrp="1"/>
          </p:cNvSpPr>
          <p:nvPr>
            <p:ph type="sldNum" sz="quarter" idx="12"/>
          </p:nvPr>
        </p:nvSpPr>
        <p:spPr/>
        <p:txBody>
          <a:bodyPr/>
          <a:lstStyle/>
          <a:p>
            <a:fld id="{B0E08542-8EF8-48C7-8FAE-E8C4575C8756}" type="slidenum">
              <a:rPr lang="en-US" smtClean="0"/>
              <a:pPr/>
              <a:t>21</a:t>
            </a:fld>
            <a:endParaRPr lang="en-US"/>
          </a:p>
        </p:txBody>
      </p:sp>
    </p:spTree>
    <p:extLst>
      <p:ext uri="{BB962C8B-B14F-4D97-AF65-F5344CB8AC3E}">
        <p14:creationId xmlns:p14="http://schemas.microsoft.com/office/powerpoint/2010/main" val="7012709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7952" y="21336"/>
            <a:ext cx="8778240" cy="1144088"/>
          </a:xfrm>
        </p:spPr>
        <p:txBody>
          <a:bodyPr>
            <a:normAutofit/>
          </a:bodyPr>
          <a:lstStyle/>
          <a:p>
            <a:r>
              <a:rPr lang="en-US" sz="2500" b="1" dirty="0"/>
              <a:t>Mandatory and Statutory Compliances</a:t>
            </a:r>
            <a:endParaRPr lang="en-IN" sz="2500" b="1" dirty="0"/>
          </a:p>
        </p:txBody>
      </p:sp>
      <p:sp>
        <p:nvSpPr>
          <p:cNvPr id="3" name="Content Placeholder 2"/>
          <p:cNvSpPr>
            <a:spLocks noGrp="1"/>
          </p:cNvSpPr>
          <p:nvPr>
            <p:ph idx="1"/>
          </p:nvPr>
        </p:nvSpPr>
        <p:spPr>
          <a:xfrm>
            <a:off x="765708" y="1280681"/>
            <a:ext cx="7312428" cy="4023657"/>
          </a:xfrm>
        </p:spPr>
        <p:txBody>
          <a:bodyPr>
            <a:normAutofit/>
          </a:bodyPr>
          <a:lstStyle/>
          <a:p>
            <a:pPr marL="514350" indent="-514350">
              <a:buFont typeface="+mj-lt"/>
              <a:buAutoNum type="romanUcPeriod"/>
            </a:pPr>
            <a:endParaRPr lang="en-US" sz="2200" dirty="0"/>
          </a:p>
          <a:p>
            <a:pPr marL="514350" indent="-514350">
              <a:buFont typeface="+mj-lt"/>
              <a:buAutoNum type="romanUcPeriod"/>
            </a:pPr>
            <a:r>
              <a:rPr lang="en-US" sz="2000" dirty="0"/>
              <a:t>Filing of Creation/Modification of charge before ROC.</a:t>
            </a:r>
          </a:p>
          <a:p>
            <a:pPr marL="514350" indent="-514350">
              <a:buFont typeface="+mj-lt"/>
              <a:buAutoNum type="romanUcPeriod"/>
            </a:pPr>
            <a:r>
              <a:rPr lang="en-US" sz="2000" dirty="0"/>
              <a:t> Registration of Equitable Mortgage.</a:t>
            </a:r>
          </a:p>
          <a:p>
            <a:pPr marL="514350" indent="-514350">
              <a:buFont typeface="+mj-lt"/>
              <a:buAutoNum type="romanUcPeriod"/>
            </a:pPr>
            <a:r>
              <a:rPr lang="en-US" sz="2000" dirty="0"/>
              <a:t> Deposit of Titles of EM before Sub-Registrar.</a:t>
            </a:r>
          </a:p>
          <a:p>
            <a:pPr marL="514350" indent="-514350">
              <a:buFont typeface="+mj-lt"/>
              <a:buAutoNum type="romanUcPeriod"/>
            </a:pPr>
            <a:r>
              <a:rPr lang="en-US" sz="2000" dirty="0"/>
              <a:t> Insurance Coverage on the Primary Security.</a:t>
            </a:r>
          </a:p>
          <a:p>
            <a:pPr marL="514350" indent="-514350">
              <a:buFont typeface="+mj-lt"/>
              <a:buAutoNum type="romanUcPeriod"/>
            </a:pPr>
            <a:r>
              <a:rPr lang="en-US" sz="2000" dirty="0"/>
              <a:t> Insurance Coverage on the Secondary Security.</a:t>
            </a:r>
          </a:p>
        </p:txBody>
      </p:sp>
      <p:sp>
        <p:nvSpPr>
          <p:cNvPr id="6" name="Slide Number Placeholder 5"/>
          <p:cNvSpPr>
            <a:spLocks noGrp="1"/>
          </p:cNvSpPr>
          <p:nvPr>
            <p:ph type="sldNum" sz="quarter" idx="12"/>
          </p:nvPr>
        </p:nvSpPr>
        <p:spPr/>
        <p:txBody>
          <a:bodyPr>
            <a:normAutofit/>
          </a:bodyPr>
          <a:lstStyle/>
          <a:p>
            <a:fld id="{149B9673-A254-4AB1-9A51-4A67359C46FD}" type="slidenum">
              <a:rPr lang="en-US" smtClean="0"/>
              <a:pPr/>
              <a:t>22</a:t>
            </a:fld>
            <a:endParaRPr lang="en-US" dirty="0"/>
          </a:p>
        </p:txBody>
      </p:sp>
      <p:sp>
        <p:nvSpPr>
          <p:cNvPr id="4" name="Footer Placeholder 3">
            <a:extLst>
              <a:ext uri="{FF2B5EF4-FFF2-40B4-BE49-F238E27FC236}">
                <a16:creationId xmlns:a16="http://schemas.microsoft.com/office/drawing/2014/main" id="{CF5FE93E-8954-47D8-55E4-29FEB56CF7E7}"/>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30706032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E6F1D-3F30-616E-99CD-FABE241E589F}"/>
              </a:ext>
            </a:extLst>
          </p:cNvPr>
          <p:cNvSpPr>
            <a:spLocks noGrp="1"/>
          </p:cNvSpPr>
          <p:nvPr>
            <p:ph type="title"/>
          </p:nvPr>
        </p:nvSpPr>
        <p:spPr/>
        <p:txBody>
          <a:bodyPr>
            <a:normAutofit/>
          </a:bodyPr>
          <a:lstStyle/>
          <a:p>
            <a:r>
              <a:rPr lang="en-US" sz="2500" b="1" dirty="0"/>
              <a:t>Conclusion</a:t>
            </a:r>
          </a:p>
        </p:txBody>
      </p:sp>
      <p:sp>
        <p:nvSpPr>
          <p:cNvPr id="3" name="Footer Placeholder 2">
            <a:extLst>
              <a:ext uri="{FF2B5EF4-FFF2-40B4-BE49-F238E27FC236}">
                <a16:creationId xmlns:a16="http://schemas.microsoft.com/office/drawing/2014/main" id="{85AA08D2-99E9-4336-3EC0-E8091CBBE67E}"/>
              </a:ext>
            </a:extLst>
          </p:cNvPr>
          <p:cNvSpPr>
            <a:spLocks noGrp="1"/>
          </p:cNvSpPr>
          <p:nvPr>
            <p:ph type="ftr" sz="quarter" idx="11"/>
          </p:nvPr>
        </p:nvSpPr>
        <p:spPr>
          <a:xfrm>
            <a:off x="304800" y="6410848"/>
            <a:ext cx="4267200" cy="365760"/>
          </a:xfrm>
        </p:spPr>
        <p:txBody>
          <a:bodyPr/>
          <a:lstStyle/>
          <a:p>
            <a:r>
              <a:rPr lang="en-US"/>
              <a:t>Presented by CA Shweta Jain, Partner-Shweta Jain and Co</a:t>
            </a:r>
          </a:p>
        </p:txBody>
      </p:sp>
      <p:sp>
        <p:nvSpPr>
          <p:cNvPr id="4" name="Slide Number Placeholder 3">
            <a:extLst>
              <a:ext uri="{FF2B5EF4-FFF2-40B4-BE49-F238E27FC236}">
                <a16:creationId xmlns:a16="http://schemas.microsoft.com/office/drawing/2014/main" id="{E0516D1F-E25E-E864-604B-AE23B8400221}"/>
              </a:ext>
            </a:extLst>
          </p:cNvPr>
          <p:cNvSpPr>
            <a:spLocks noGrp="1"/>
          </p:cNvSpPr>
          <p:nvPr>
            <p:ph type="sldNum" sz="quarter" idx="12"/>
          </p:nvPr>
        </p:nvSpPr>
        <p:spPr/>
        <p:txBody>
          <a:bodyPr/>
          <a:lstStyle/>
          <a:p>
            <a:fld id="{B0E08542-8EF8-48C7-8FAE-E8C4575C8756}" type="slidenum">
              <a:rPr lang="en-US" smtClean="0"/>
              <a:pPr/>
              <a:t>23</a:t>
            </a:fld>
            <a:endParaRPr lang="en-US"/>
          </a:p>
        </p:txBody>
      </p:sp>
      <p:sp>
        <p:nvSpPr>
          <p:cNvPr id="5" name="Content Placeholder 4">
            <a:extLst>
              <a:ext uri="{FF2B5EF4-FFF2-40B4-BE49-F238E27FC236}">
                <a16:creationId xmlns:a16="http://schemas.microsoft.com/office/drawing/2014/main" id="{69BB7AFE-210F-DA66-E91A-5681C680BC6C}"/>
              </a:ext>
            </a:extLst>
          </p:cNvPr>
          <p:cNvSpPr>
            <a:spLocks noGrp="1"/>
          </p:cNvSpPr>
          <p:nvPr>
            <p:ph sz="quarter" idx="1"/>
          </p:nvPr>
        </p:nvSpPr>
        <p:spPr/>
        <p:txBody>
          <a:bodyPr>
            <a:normAutofit/>
          </a:bodyPr>
          <a:lstStyle/>
          <a:p>
            <a:pPr marL="0" indent="0" algn="l">
              <a:buNone/>
            </a:pPr>
            <a:r>
              <a:rPr lang="en-IN" sz="2000" b="1" i="0" u="none" strike="noStrike" dirty="0">
                <a:solidFill>
                  <a:srgbClr val="000000"/>
                </a:solidFill>
                <a:effectLst/>
              </a:rPr>
              <a:t>Swami Vivekananda</a:t>
            </a:r>
            <a:r>
              <a:rPr lang="en-IN" sz="2000" b="0" i="0" u="none" strike="noStrike" dirty="0">
                <a:solidFill>
                  <a:srgbClr val="000000"/>
                </a:solidFill>
                <a:effectLst/>
              </a:rPr>
              <a:t>:</a:t>
            </a:r>
          </a:p>
          <a:p>
            <a:pPr marL="0" indent="0" algn="just">
              <a:buNone/>
            </a:pPr>
            <a:r>
              <a:rPr lang="en-IN" sz="2000" b="0" i="1" u="none" strike="noStrike" dirty="0">
                <a:solidFill>
                  <a:srgbClr val="000000"/>
                </a:solidFill>
                <a:effectLst/>
              </a:rPr>
              <a:t>"Take up one idea. Make that one idea your life – think of it, dream of it, live on that idea... This is the way to success."</a:t>
            </a:r>
            <a:endParaRPr lang="en-IN" sz="2000" b="0" i="0" u="none" strike="noStrike" dirty="0">
              <a:solidFill>
                <a:srgbClr val="000000"/>
              </a:solidFill>
              <a:effectLst/>
            </a:endParaRPr>
          </a:p>
          <a:p>
            <a:pPr marL="0" indent="0" algn="l">
              <a:buNone/>
            </a:pPr>
            <a:endParaRPr lang="en-IN" sz="2000" b="0" i="0" u="none" strike="noStrike" dirty="0">
              <a:solidFill>
                <a:srgbClr val="000000"/>
              </a:solidFill>
              <a:effectLst/>
            </a:endParaRPr>
          </a:p>
          <a:p>
            <a:pPr marL="0" indent="0" algn="l">
              <a:buNone/>
            </a:pPr>
            <a:r>
              <a:rPr lang="en-IN" sz="2000" dirty="0">
                <a:solidFill>
                  <a:srgbClr val="000000"/>
                </a:solidFill>
              </a:rPr>
              <a:t>Today ,</a:t>
            </a:r>
            <a:r>
              <a:rPr lang="en-IN" sz="2000" b="0" i="0" u="none" strike="noStrike" dirty="0">
                <a:solidFill>
                  <a:srgbClr val="000000"/>
                </a:solidFill>
                <a:effectLst/>
              </a:rPr>
              <a:t> let's make our </a:t>
            </a:r>
            <a:r>
              <a:rPr lang="en-IN" sz="2000" b="1" i="0" u="none" strike="noStrike" dirty="0">
                <a:solidFill>
                  <a:srgbClr val="000000"/>
                </a:solidFill>
                <a:effectLst/>
              </a:rPr>
              <a:t>idea of audit</a:t>
            </a:r>
            <a:r>
              <a:rPr lang="en-IN" sz="2000" b="0" i="0" u="none" strike="noStrike" dirty="0">
                <a:solidFill>
                  <a:srgbClr val="000000"/>
                </a:solidFill>
                <a:effectLst/>
              </a:rPr>
              <a:t> not just about signing reports but about </a:t>
            </a:r>
            <a:r>
              <a:rPr lang="en-IN" sz="2000" b="1" i="0" u="none" strike="noStrike" dirty="0">
                <a:solidFill>
                  <a:srgbClr val="000000"/>
                </a:solidFill>
                <a:effectLst/>
              </a:rPr>
              <a:t>making a difference.</a:t>
            </a:r>
            <a:r>
              <a:rPr lang="en-IN" sz="2000" dirty="0">
                <a:solidFill>
                  <a:srgbClr val="000000"/>
                </a:solidFill>
              </a:rPr>
              <a:t> So l</a:t>
            </a:r>
            <a:r>
              <a:rPr lang="en-IN" sz="2000" b="0" i="0" u="none" strike="noStrike" dirty="0">
                <a:solidFill>
                  <a:srgbClr val="000000"/>
                </a:solidFill>
                <a:effectLst/>
              </a:rPr>
              <a:t>et's audit with </a:t>
            </a:r>
            <a:r>
              <a:rPr lang="en-IN" sz="2000" b="1" i="0" u="none" strike="noStrike" dirty="0">
                <a:solidFill>
                  <a:srgbClr val="000000"/>
                </a:solidFill>
                <a:effectLst/>
              </a:rPr>
              <a:t>Integrity, </a:t>
            </a:r>
            <a:r>
              <a:rPr lang="en-IN" sz="2000" b="1" i="0" u="none" strike="noStrike" dirty="0" err="1">
                <a:solidFill>
                  <a:srgbClr val="000000"/>
                </a:solidFill>
                <a:effectLst/>
              </a:rPr>
              <a:t>Skepticism</a:t>
            </a:r>
            <a:r>
              <a:rPr lang="en-IN" sz="2000" b="1" i="0" u="none" strike="noStrike" dirty="0">
                <a:solidFill>
                  <a:srgbClr val="000000"/>
                </a:solidFill>
                <a:effectLst/>
              </a:rPr>
              <a:t>, and Courage!</a:t>
            </a:r>
          </a:p>
          <a:p>
            <a:pPr marL="0" indent="0" algn="l">
              <a:buNone/>
            </a:pPr>
            <a:endParaRPr lang="en-IN" sz="2000" b="1" i="0" u="none" strike="noStrike" dirty="0">
              <a:solidFill>
                <a:srgbClr val="000000"/>
              </a:solidFill>
              <a:effectLst/>
            </a:endParaRPr>
          </a:p>
          <a:p>
            <a:pPr marL="0" indent="0" algn="ctr">
              <a:buNone/>
            </a:pPr>
            <a:r>
              <a:rPr lang="en-IN" sz="2000" b="1" dirty="0">
                <a:solidFill>
                  <a:srgbClr val="000000"/>
                </a:solidFill>
              </a:rPr>
              <a:t>Happy Audit Season </a:t>
            </a:r>
            <a:endParaRPr lang="en-IN" sz="2000" b="0" i="0" u="none" strike="noStrike" dirty="0">
              <a:solidFill>
                <a:srgbClr val="000000"/>
              </a:solidFill>
              <a:effectLst/>
            </a:endParaRPr>
          </a:p>
        </p:txBody>
      </p:sp>
    </p:spTree>
    <p:extLst>
      <p:ext uri="{BB962C8B-B14F-4D97-AF65-F5344CB8AC3E}">
        <p14:creationId xmlns:p14="http://schemas.microsoft.com/office/powerpoint/2010/main" val="32530267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1738C43-11FB-06FC-92EC-FEDF96989A7A}"/>
              </a:ext>
            </a:extLst>
          </p:cNvPr>
          <p:cNvSpPr>
            <a:spLocks noGrp="1"/>
          </p:cNvSpPr>
          <p:nvPr>
            <p:ph type="sldNum" sz="quarter" idx="12"/>
          </p:nvPr>
        </p:nvSpPr>
        <p:spPr/>
        <p:txBody>
          <a:bodyPr/>
          <a:lstStyle/>
          <a:p>
            <a:fld id="{B0E08542-8EF8-48C7-8FAE-E8C4575C8756}" type="slidenum">
              <a:rPr lang="en-US" smtClean="0"/>
              <a:pPr/>
              <a:t>24</a:t>
            </a:fld>
            <a:endParaRPr lang="en-US"/>
          </a:p>
        </p:txBody>
      </p:sp>
      <p:sp>
        <p:nvSpPr>
          <p:cNvPr id="2" name="Footer Placeholder 1">
            <a:extLst>
              <a:ext uri="{FF2B5EF4-FFF2-40B4-BE49-F238E27FC236}">
                <a16:creationId xmlns:a16="http://schemas.microsoft.com/office/drawing/2014/main" id="{E144645C-3392-D666-ECF1-F961789272C9}"/>
              </a:ext>
            </a:extLst>
          </p:cNvPr>
          <p:cNvSpPr>
            <a:spLocks noGrp="1"/>
          </p:cNvSpPr>
          <p:nvPr>
            <p:ph type="ftr" sz="quarter" idx="11"/>
          </p:nvPr>
        </p:nvSpPr>
        <p:spPr>
          <a:xfrm>
            <a:off x="304800" y="6410848"/>
            <a:ext cx="4800600" cy="365760"/>
          </a:xfrm>
        </p:spPr>
        <p:txBody>
          <a:bodyPr/>
          <a:lstStyle/>
          <a:p>
            <a:r>
              <a:rPr lang="en-US" dirty="0"/>
              <a:t>Presented by CA Shweta Jain, Partner-Shweta Jain and Co</a:t>
            </a:r>
          </a:p>
        </p:txBody>
      </p:sp>
      <p:pic>
        <p:nvPicPr>
          <p:cNvPr id="20" name="Picture 19">
            <a:extLst>
              <a:ext uri="{FF2B5EF4-FFF2-40B4-BE49-F238E27FC236}">
                <a16:creationId xmlns:a16="http://schemas.microsoft.com/office/drawing/2014/main" id="{63CD1408-1F3A-748D-AFF1-3956B54BA5A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05400" y="3048000"/>
            <a:ext cx="3810000" cy="3304572"/>
          </a:xfrm>
          <a:prstGeom prst="rect">
            <a:avLst/>
          </a:prstGeom>
        </p:spPr>
      </p:pic>
      <p:pic>
        <p:nvPicPr>
          <p:cNvPr id="27" name="Content Placeholder 5">
            <a:extLst>
              <a:ext uri="{FF2B5EF4-FFF2-40B4-BE49-F238E27FC236}">
                <a16:creationId xmlns:a16="http://schemas.microsoft.com/office/drawing/2014/main" id="{DFBBEF04-6FEC-2B2A-4FEC-E1785BFA72FC}"/>
              </a:ext>
            </a:extLst>
          </p:cNvPr>
          <p:cNvPicPr>
            <a:picLocks noChangeAspect="1"/>
          </p:cNvPicPr>
          <p:nvPr/>
        </p:nvPicPr>
        <p:blipFill>
          <a:blip r:embed="rId3"/>
          <a:stretch>
            <a:fillRect/>
          </a:stretch>
        </p:blipFill>
        <p:spPr>
          <a:xfrm>
            <a:off x="457200" y="304800"/>
            <a:ext cx="8382000" cy="2684924"/>
          </a:xfrm>
          <a:prstGeom prst="rect">
            <a:avLst/>
          </a:prstGeom>
        </p:spPr>
      </p:pic>
      <p:sp>
        <p:nvSpPr>
          <p:cNvPr id="28" name="Rectangle 27">
            <a:extLst>
              <a:ext uri="{FF2B5EF4-FFF2-40B4-BE49-F238E27FC236}">
                <a16:creationId xmlns:a16="http://schemas.microsoft.com/office/drawing/2014/main" id="{6373D4DB-E117-161E-DFDF-C3CC28C90684}"/>
              </a:ext>
            </a:extLst>
          </p:cNvPr>
          <p:cNvSpPr/>
          <p:nvPr/>
        </p:nvSpPr>
        <p:spPr>
          <a:xfrm>
            <a:off x="199662" y="3048000"/>
            <a:ext cx="4905738" cy="3276600"/>
          </a:xfrm>
          <a:prstGeom prst="rect">
            <a:avLst/>
          </a:prstGeom>
          <a:solidFill>
            <a:schemeClr val="tx2"/>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CA Shweta Jain </a:t>
            </a:r>
          </a:p>
          <a:p>
            <a:pPr algn="ctr"/>
            <a:r>
              <a:rPr lang="en-US"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9076391115</a:t>
            </a:r>
          </a:p>
          <a:p>
            <a:pPr algn="ctr"/>
            <a:r>
              <a:rPr lang="en-US"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jainshwetawirc@gmail.com</a:t>
            </a:r>
            <a:endParaRPr lang="en-US"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292219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3CC8B-8D64-77B8-2837-AE5B4C0B0654}"/>
              </a:ext>
            </a:extLst>
          </p:cNvPr>
          <p:cNvSpPr>
            <a:spLocks noGrp="1"/>
          </p:cNvSpPr>
          <p:nvPr>
            <p:ph type="title"/>
          </p:nvPr>
        </p:nvSpPr>
        <p:spPr/>
        <p:txBody>
          <a:bodyPr>
            <a:normAutofit/>
          </a:bodyPr>
          <a:lstStyle/>
          <a:p>
            <a:r>
              <a:rPr lang="en-US" sz="2500" b="1" dirty="0"/>
              <a:t>Guidance Note/Utility</a:t>
            </a:r>
          </a:p>
        </p:txBody>
      </p:sp>
      <p:sp>
        <p:nvSpPr>
          <p:cNvPr id="3" name="Footer Placeholder 2">
            <a:extLst>
              <a:ext uri="{FF2B5EF4-FFF2-40B4-BE49-F238E27FC236}">
                <a16:creationId xmlns:a16="http://schemas.microsoft.com/office/drawing/2014/main" id="{CE5B9032-D01B-38B9-D59B-EC98478E1F63}"/>
              </a:ext>
            </a:extLst>
          </p:cNvPr>
          <p:cNvSpPr>
            <a:spLocks noGrp="1"/>
          </p:cNvSpPr>
          <p:nvPr>
            <p:ph type="ftr" sz="quarter" idx="11"/>
          </p:nvPr>
        </p:nvSpPr>
        <p:spPr/>
        <p:txBody>
          <a:bodyPr/>
          <a:lstStyle/>
          <a:p>
            <a:r>
              <a:rPr lang="en-US" dirty="0"/>
              <a:t>CA Shweta Jain-Partner Shweta Jain &amp; Co</a:t>
            </a:r>
          </a:p>
        </p:txBody>
      </p:sp>
      <p:sp>
        <p:nvSpPr>
          <p:cNvPr id="4" name="Slide Number Placeholder 3">
            <a:extLst>
              <a:ext uri="{FF2B5EF4-FFF2-40B4-BE49-F238E27FC236}">
                <a16:creationId xmlns:a16="http://schemas.microsoft.com/office/drawing/2014/main" id="{415BF820-5697-9CCD-69A1-CBC3D55810C1}"/>
              </a:ext>
            </a:extLst>
          </p:cNvPr>
          <p:cNvSpPr>
            <a:spLocks noGrp="1"/>
          </p:cNvSpPr>
          <p:nvPr>
            <p:ph type="sldNum" sz="quarter" idx="12"/>
          </p:nvPr>
        </p:nvSpPr>
        <p:spPr/>
        <p:txBody>
          <a:bodyPr/>
          <a:lstStyle/>
          <a:p>
            <a:fld id="{B0E08542-8EF8-48C7-8FAE-E8C4575C8756}" type="slidenum">
              <a:rPr lang="en-US" smtClean="0"/>
              <a:pPr/>
              <a:t>3</a:t>
            </a:fld>
            <a:endParaRPr lang="en-US"/>
          </a:p>
        </p:txBody>
      </p:sp>
      <p:sp>
        <p:nvSpPr>
          <p:cNvPr id="5" name="Content Placeholder 4">
            <a:extLst>
              <a:ext uri="{FF2B5EF4-FFF2-40B4-BE49-F238E27FC236}">
                <a16:creationId xmlns:a16="http://schemas.microsoft.com/office/drawing/2014/main" id="{14FCAC74-8484-E6BE-41E7-12C43F1BC35A}"/>
              </a:ext>
            </a:extLst>
          </p:cNvPr>
          <p:cNvSpPr>
            <a:spLocks noGrp="1"/>
          </p:cNvSpPr>
          <p:nvPr>
            <p:ph sz="quarter" idx="1"/>
          </p:nvPr>
        </p:nvSpPr>
        <p:spPr/>
        <p:txBody>
          <a:bodyPr>
            <a:normAutofit lnSpcReduction="10000"/>
          </a:bodyPr>
          <a:lstStyle/>
          <a:p>
            <a:pPr marL="0" indent="0">
              <a:buNone/>
            </a:pPr>
            <a:endParaRPr lang="en-IN" sz="2700" dirty="0">
              <a:latin typeface="Arial" panose="020B0604020202020204" pitchFamily="34" charset="0"/>
              <a:cs typeface="Arial" panose="020B0604020202020204" pitchFamily="34" charset="0"/>
            </a:endParaRPr>
          </a:p>
          <a:p>
            <a:pPr marL="0" indent="0" algn="ctr">
              <a:buNone/>
            </a:pPr>
            <a:r>
              <a:rPr lang="en-IN" sz="2200" b="1" u="sng" dirty="0"/>
              <a:t>Bank Branch Utility </a:t>
            </a:r>
          </a:p>
          <a:p>
            <a:pPr marL="0" indent="0" algn="ctr">
              <a:buNone/>
            </a:pPr>
            <a:endParaRPr lang="en-IN" sz="2200" b="1" u="sng" dirty="0"/>
          </a:p>
          <a:p>
            <a:pPr marL="0" indent="0">
              <a:buNone/>
            </a:pPr>
            <a:r>
              <a:rPr lang="en-IN" sz="2200" dirty="0">
                <a:cs typeface="Arial" panose="020B0604020202020204" pitchFamily="34" charset="0"/>
              </a:rPr>
              <a:t>		https://</a:t>
            </a:r>
            <a:r>
              <a:rPr lang="en-IN" sz="2200" dirty="0" err="1">
                <a:cs typeface="Arial" panose="020B0604020202020204" pitchFamily="34" charset="0"/>
              </a:rPr>
              <a:t>forms.gle</a:t>
            </a:r>
            <a:r>
              <a:rPr lang="en-IN" sz="2200" dirty="0">
                <a:cs typeface="Arial" panose="020B0604020202020204" pitchFamily="34" charset="0"/>
              </a:rPr>
              <a:t>/Ds5qyHKPC1kUPi3KA</a:t>
            </a:r>
          </a:p>
          <a:p>
            <a:pPr marL="0" indent="0">
              <a:buNone/>
            </a:pPr>
            <a:endParaRPr lang="en-US" sz="2200" dirty="0"/>
          </a:p>
          <a:p>
            <a:pPr marL="0" marR="0" indent="0" algn="ctr">
              <a:spcAft>
                <a:spcPts val="0"/>
              </a:spcAft>
              <a:buNone/>
            </a:pPr>
            <a:r>
              <a:rPr lang="en-US" sz="2200" b="1" u="sng" dirty="0"/>
              <a:t>Guidance Note</a:t>
            </a:r>
            <a:endParaRPr lang="en-IN" sz="2200" b="1" u="sng" dirty="0"/>
          </a:p>
          <a:p>
            <a:pPr marL="0" marR="0" indent="0">
              <a:spcAft>
                <a:spcPts val="0"/>
              </a:spcAft>
              <a:buNone/>
            </a:pPr>
            <a:endParaRPr lang="en-IN" sz="2200" dirty="0"/>
          </a:p>
          <a:p>
            <a:pPr marL="0" marR="0" indent="0">
              <a:spcAft>
                <a:spcPts val="0"/>
              </a:spcAft>
              <a:buNone/>
            </a:pPr>
            <a:r>
              <a:rPr lang="en-IN" sz="2200" dirty="0">
                <a:cs typeface="Arial" panose="020B0604020202020204" pitchFamily="34" charset="0"/>
              </a:rPr>
              <a:t>The soft copy of the Guidance Note is available on the ICAI website at the following link: </a:t>
            </a:r>
            <a:endParaRPr lang="en-IN" sz="2200" dirty="0">
              <a:solidFill>
                <a:srgbClr val="FF0000"/>
              </a:solidFill>
              <a:cs typeface="Arial" panose="020B0604020202020204" pitchFamily="34" charset="0"/>
            </a:endParaRPr>
          </a:p>
          <a:p>
            <a:pPr marL="0" indent="0">
              <a:buNone/>
            </a:pPr>
            <a:r>
              <a:rPr lang="en-IN" sz="2200" dirty="0">
                <a:solidFill>
                  <a:schemeClr val="accent1"/>
                </a:solidFill>
              </a:rPr>
              <a:t>https://</a:t>
            </a:r>
            <a:r>
              <a:rPr lang="en-IN" sz="2200" dirty="0" err="1">
                <a:solidFill>
                  <a:schemeClr val="accent1"/>
                </a:solidFill>
              </a:rPr>
              <a:t>www.icai.org</a:t>
            </a:r>
            <a:r>
              <a:rPr lang="en-IN" sz="2200" dirty="0">
                <a:solidFill>
                  <a:schemeClr val="accent1"/>
                </a:solidFill>
              </a:rPr>
              <a:t>/post/guidance-note-on-audit-of-banks-2025-edition-details</a:t>
            </a:r>
            <a:br>
              <a:rPr lang="en-IN" sz="2200" dirty="0">
                <a:solidFill>
                  <a:schemeClr val="accent1"/>
                </a:solidFill>
              </a:rPr>
            </a:br>
            <a:endParaRPr lang="en-US" sz="2200" dirty="0">
              <a:solidFill>
                <a:schemeClr val="accent1"/>
              </a:solidFill>
            </a:endParaRPr>
          </a:p>
        </p:txBody>
      </p:sp>
    </p:spTree>
    <p:extLst>
      <p:ext uri="{BB962C8B-B14F-4D97-AF65-F5344CB8AC3E}">
        <p14:creationId xmlns:p14="http://schemas.microsoft.com/office/powerpoint/2010/main" val="1178448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a:t>Audit of Loans &amp; Advances</a:t>
            </a:r>
          </a:p>
        </p:txBody>
      </p:sp>
      <p:sp>
        <p:nvSpPr>
          <p:cNvPr id="3" name="Content Placeholder 2"/>
          <p:cNvSpPr>
            <a:spLocks noGrp="1"/>
          </p:cNvSpPr>
          <p:nvPr>
            <p:ph sz="quarter" idx="1"/>
          </p:nvPr>
        </p:nvSpPr>
        <p:spPr/>
        <p:txBody>
          <a:bodyPr>
            <a:normAutofit lnSpcReduction="10000"/>
          </a:bodyPr>
          <a:lstStyle/>
          <a:p>
            <a:pPr marL="0" indent="0" algn="just" fontAlgn="base">
              <a:buNone/>
            </a:pPr>
            <a:r>
              <a:rPr lang="en-US" sz="2000" b="1" dirty="0">
                <a:solidFill>
                  <a:srgbClr val="7030A0"/>
                </a:solidFill>
              </a:rPr>
              <a:t>In Case of New Loan Sanction : </a:t>
            </a:r>
          </a:p>
          <a:p>
            <a:pPr algn="just" fontAlgn="base"/>
            <a:r>
              <a:rPr lang="en-US" sz="2000" dirty="0"/>
              <a:t>Pre sanction inspection</a:t>
            </a:r>
          </a:p>
          <a:p>
            <a:pPr algn="just" fontAlgn="base"/>
            <a:r>
              <a:rPr lang="en-US" sz="2000" dirty="0"/>
              <a:t>Loan Documents</a:t>
            </a:r>
          </a:p>
          <a:p>
            <a:pPr algn="just" fontAlgn="base"/>
            <a:r>
              <a:rPr lang="en-US" sz="2000" dirty="0"/>
              <a:t>Recovery of Processing Fees and other charges</a:t>
            </a:r>
          </a:p>
          <a:p>
            <a:pPr algn="just" fontAlgn="base"/>
            <a:r>
              <a:rPr lang="en-US" sz="2000" dirty="0"/>
              <a:t>Noting of Bank’s charge</a:t>
            </a:r>
          </a:p>
          <a:p>
            <a:pPr algn="just" fontAlgn="base"/>
            <a:r>
              <a:rPr lang="en-US" sz="2000" dirty="0"/>
              <a:t> Data Punching  in the  system</a:t>
            </a:r>
          </a:p>
          <a:p>
            <a:pPr algn="just" fontAlgn="base"/>
            <a:r>
              <a:rPr lang="en-US" sz="2000" dirty="0"/>
              <a:t>Post-Sanction Inspection</a:t>
            </a:r>
          </a:p>
          <a:p>
            <a:pPr algn="just" fontAlgn="base"/>
            <a:r>
              <a:rPr lang="en-US" sz="2000" dirty="0"/>
              <a:t>Loan against Bank’s TDR</a:t>
            </a:r>
          </a:p>
          <a:p>
            <a:pPr algn="just" fontAlgn="base"/>
            <a:r>
              <a:rPr lang="en-US" sz="2000" dirty="0"/>
              <a:t>Gold Loan</a:t>
            </a:r>
          </a:p>
          <a:p>
            <a:pPr algn="just"/>
            <a:r>
              <a:rPr lang="en-US" sz="2000" dirty="0"/>
              <a:t>Loan against NSC</a:t>
            </a:r>
          </a:p>
          <a:p>
            <a:pPr algn="just"/>
            <a:r>
              <a:rPr lang="en-US" sz="2000" dirty="0"/>
              <a:t>Loan against LIC policies</a:t>
            </a:r>
          </a:p>
          <a:p>
            <a:pPr algn="just" fontAlgn="base"/>
            <a:r>
              <a:rPr lang="en-US" sz="2000" b="1" dirty="0"/>
              <a:t> </a:t>
            </a:r>
            <a:r>
              <a:rPr lang="en-US" sz="2000" dirty="0"/>
              <a:t>Vehicle Loans</a:t>
            </a:r>
          </a:p>
          <a:p>
            <a:pPr algn="just" fontAlgn="base"/>
            <a:r>
              <a:rPr lang="en-US" sz="2000" dirty="0"/>
              <a:t>Loan against Ware house Receipts</a:t>
            </a:r>
          </a:p>
          <a:p>
            <a:pPr marL="0" indent="0">
              <a:buNone/>
            </a:pPr>
            <a:endParaRPr lang="en-US" sz="2000" dirty="0"/>
          </a:p>
          <a:p>
            <a:pPr algn="just" fontAlgn="base"/>
            <a:endParaRPr lang="en-US" sz="2000" dirty="0"/>
          </a:p>
          <a:p>
            <a:pPr fontAlgn="base"/>
            <a:endParaRPr lang="en-US" sz="2000" dirty="0"/>
          </a:p>
        </p:txBody>
      </p:sp>
      <p:sp>
        <p:nvSpPr>
          <p:cNvPr id="4" name="Footer Placeholder 3">
            <a:extLst>
              <a:ext uri="{FF2B5EF4-FFF2-40B4-BE49-F238E27FC236}">
                <a16:creationId xmlns:a16="http://schemas.microsoft.com/office/drawing/2014/main" id="{716F4373-A973-6795-3D4B-E16B8D9004AC}"/>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02A12F51-8569-1C86-2CEF-D553BF1C8F42}"/>
              </a:ext>
            </a:extLst>
          </p:cNvPr>
          <p:cNvSpPr>
            <a:spLocks noGrp="1"/>
          </p:cNvSpPr>
          <p:nvPr>
            <p:ph type="sldNum" sz="quarter" idx="12"/>
          </p:nvPr>
        </p:nvSpPr>
        <p:spPr/>
        <p:txBody>
          <a:bodyPr/>
          <a:lstStyle/>
          <a:p>
            <a:fld id="{B0E08542-8EF8-48C7-8FAE-E8C4575C8756}" type="slidenum">
              <a:rPr lang="en-US" smtClean="0"/>
              <a:pPr/>
              <a:t>4</a:t>
            </a:fld>
            <a:endParaRPr lang="en-US"/>
          </a:p>
        </p:txBody>
      </p:sp>
    </p:spTree>
    <p:extLst>
      <p:ext uri="{BB962C8B-B14F-4D97-AF65-F5344CB8AC3E}">
        <p14:creationId xmlns:p14="http://schemas.microsoft.com/office/powerpoint/2010/main" val="2657886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a:t>Audit of Loans &amp; Advances</a:t>
            </a:r>
          </a:p>
        </p:txBody>
      </p:sp>
      <p:sp>
        <p:nvSpPr>
          <p:cNvPr id="3" name="Content Placeholder 2"/>
          <p:cNvSpPr>
            <a:spLocks noGrp="1"/>
          </p:cNvSpPr>
          <p:nvPr>
            <p:ph sz="quarter" idx="1"/>
          </p:nvPr>
        </p:nvSpPr>
        <p:spPr>
          <a:xfrm>
            <a:off x="301752" y="1447800"/>
            <a:ext cx="8503920" cy="4651248"/>
          </a:xfrm>
        </p:spPr>
        <p:txBody>
          <a:bodyPr>
            <a:normAutofit/>
          </a:bodyPr>
          <a:lstStyle/>
          <a:p>
            <a:pPr fontAlgn="base">
              <a:buNone/>
            </a:pPr>
            <a:r>
              <a:rPr lang="en-US" sz="2000" b="1" dirty="0">
                <a:solidFill>
                  <a:srgbClr val="7030A0"/>
                </a:solidFill>
              </a:rPr>
              <a:t>In Case of Existing Loans: </a:t>
            </a:r>
          </a:p>
          <a:p>
            <a:pPr fontAlgn="base"/>
            <a:r>
              <a:rPr lang="en-US" sz="2000" dirty="0"/>
              <a:t>Periodic Inspection Reports</a:t>
            </a:r>
          </a:p>
          <a:p>
            <a:pPr fontAlgn="base"/>
            <a:r>
              <a:rPr lang="en-US" sz="2000" dirty="0"/>
              <a:t>Review / Renewals</a:t>
            </a:r>
          </a:p>
          <a:p>
            <a:pPr fontAlgn="base"/>
            <a:r>
              <a:rPr lang="en-US" sz="2000" dirty="0"/>
              <a:t>Transactions in the Accounts</a:t>
            </a:r>
          </a:p>
          <a:p>
            <a:pPr fontAlgn="base"/>
            <a:r>
              <a:rPr lang="en-US" sz="2000" dirty="0"/>
              <a:t>Stock Statements</a:t>
            </a:r>
          </a:p>
          <a:p>
            <a:pPr fontAlgn="base"/>
            <a:r>
              <a:rPr lang="en-US" sz="2000" b="1" dirty="0"/>
              <a:t> </a:t>
            </a:r>
            <a:r>
              <a:rPr lang="en-US" sz="2000" dirty="0"/>
              <a:t>Insurance</a:t>
            </a:r>
          </a:p>
          <a:p>
            <a:pPr fontAlgn="base"/>
            <a:endParaRPr lang="en-US" sz="2000" dirty="0"/>
          </a:p>
        </p:txBody>
      </p:sp>
      <p:sp>
        <p:nvSpPr>
          <p:cNvPr id="4" name="Footer Placeholder 3">
            <a:extLst>
              <a:ext uri="{FF2B5EF4-FFF2-40B4-BE49-F238E27FC236}">
                <a16:creationId xmlns:a16="http://schemas.microsoft.com/office/drawing/2014/main" id="{503B2895-D448-394B-81DE-8920701F8B92}"/>
              </a:ext>
            </a:extLst>
          </p:cNvPr>
          <p:cNvSpPr>
            <a:spLocks noGrp="1"/>
          </p:cNvSpPr>
          <p:nvPr>
            <p:ph type="ftr" sz="quarter" idx="11"/>
          </p:nvPr>
        </p:nvSpPr>
        <p:spPr/>
        <p:txBody>
          <a:bodyPr/>
          <a:lstStyle/>
          <a:p>
            <a:r>
              <a:rPr lang="en-US"/>
              <a:t>CA Shweta Jain-Partner Shweta Jain &amp; Co</a:t>
            </a:r>
          </a:p>
        </p:txBody>
      </p:sp>
      <p:sp>
        <p:nvSpPr>
          <p:cNvPr id="5" name="Slide Number Placeholder 4">
            <a:extLst>
              <a:ext uri="{FF2B5EF4-FFF2-40B4-BE49-F238E27FC236}">
                <a16:creationId xmlns:a16="http://schemas.microsoft.com/office/drawing/2014/main" id="{0D6741B7-F0D3-8F8C-F913-2F583F82FAA0}"/>
              </a:ext>
            </a:extLst>
          </p:cNvPr>
          <p:cNvSpPr>
            <a:spLocks noGrp="1"/>
          </p:cNvSpPr>
          <p:nvPr>
            <p:ph type="sldNum" sz="quarter" idx="12"/>
          </p:nvPr>
        </p:nvSpPr>
        <p:spPr/>
        <p:txBody>
          <a:bodyPr/>
          <a:lstStyle/>
          <a:p>
            <a:fld id="{B0E08542-8EF8-48C7-8FAE-E8C4575C8756}" type="slidenum">
              <a:rPr lang="en-US" smtClean="0"/>
              <a:pPr/>
              <a:t>5</a:t>
            </a:fld>
            <a:endParaRPr lang="en-US"/>
          </a:p>
        </p:txBody>
      </p:sp>
    </p:spTree>
    <p:extLst>
      <p:ext uri="{BB962C8B-B14F-4D97-AF65-F5344CB8AC3E}">
        <p14:creationId xmlns:p14="http://schemas.microsoft.com/office/powerpoint/2010/main" val="2394420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500" b="1" dirty="0"/>
              <a:t>Audit check list for Loans and advances </a:t>
            </a:r>
            <a:endParaRPr lang="en-IN" sz="2500" b="1" dirty="0"/>
          </a:p>
        </p:txBody>
      </p:sp>
      <p:sp>
        <p:nvSpPr>
          <p:cNvPr id="3" name="Content Placeholder 2"/>
          <p:cNvSpPr>
            <a:spLocks noGrp="1"/>
          </p:cNvSpPr>
          <p:nvPr>
            <p:ph idx="1"/>
          </p:nvPr>
        </p:nvSpPr>
        <p:spPr>
          <a:xfrm>
            <a:off x="93518" y="1371600"/>
            <a:ext cx="9050482" cy="4351338"/>
          </a:xfrm>
        </p:spPr>
        <p:txBody>
          <a:bodyPr>
            <a:normAutofit/>
          </a:bodyPr>
          <a:lstStyle/>
          <a:p>
            <a:pPr lvl="0"/>
            <a:r>
              <a:rPr lang="en-IN" sz="2000" dirty="0"/>
              <a:t>Go through the sanction letter thoroughly.</a:t>
            </a:r>
          </a:p>
          <a:p>
            <a:pPr lvl="0"/>
            <a:r>
              <a:rPr lang="en-IN" sz="2000" dirty="0"/>
              <a:t>Check whether facilities sanctioned are within the delegated power.</a:t>
            </a:r>
          </a:p>
          <a:p>
            <a:pPr lvl="0"/>
            <a:r>
              <a:rPr lang="en-IN" sz="2000" dirty="0"/>
              <a:t>Check adequate borrowing power is available to the borrower to avail the loan.</a:t>
            </a:r>
          </a:p>
          <a:p>
            <a:pPr lvl="0"/>
            <a:r>
              <a:rPr lang="en-IN" sz="2000" dirty="0"/>
              <a:t>Ensure that the sanction letter is duly acknowledged by the borrower.</a:t>
            </a:r>
          </a:p>
          <a:p>
            <a:pPr lvl="0"/>
            <a:r>
              <a:rPr lang="en-IN" sz="2000" dirty="0"/>
              <a:t>Go through the major terms and conditions stipulated in the sanction letter before the release of the loan. </a:t>
            </a:r>
          </a:p>
          <a:p>
            <a:pPr lvl="0"/>
            <a:r>
              <a:rPr lang="en-IN" sz="2000" dirty="0"/>
              <a:t>To Ensure Pre-release Terms And Conditions Are Complied By The Borrower Before Disbursement.</a:t>
            </a:r>
          </a:p>
          <a:p>
            <a:pPr lvl="0"/>
            <a:r>
              <a:rPr lang="en-IN" sz="2000" dirty="0"/>
              <a:t>To Verify The List Of Required Documents Mentioned In The Bank Manual Are Duly Executed Before the Release Of the Loan.</a:t>
            </a:r>
          </a:p>
          <a:p>
            <a:pPr lvl="0"/>
            <a:endParaRPr lang="en-IN" sz="2000" dirty="0"/>
          </a:p>
          <a:p>
            <a:endParaRPr lang="en-IN" dirty="0"/>
          </a:p>
        </p:txBody>
      </p:sp>
      <p:sp>
        <p:nvSpPr>
          <p:cNvPr id="6" name="Slide Number Placeholder 5"/>
          <p:cNvSpPr>
            <a:spLocks noGrp="1"/>
          </p:cNvSpPr>
          <p:nvPr>
            <p:ph type="sldNum" sz="quarter" idx="12"/>
          </p:nvPr>
        </p:nvSpPr>
        <p:spPr/>
        <p:txBody>
          <a:bodyPr>
            <a:normAutofit/>
          </a:bodyPr>
          <a:lstStyle/>
          <a:p>
            <a:fld id="{149B9673-A254-4AB1-9A51-4A67359C46FD}" type="slidenum">
              <a:rPr lang="en-US" smtClean="0"/>
              <a:pPr/>
              <a:t>6</a:t>
            </a:fld>
            <a:endParaRPr lang="en-US" dirty="0"/>
          </a:p>
        </p:txBody>
      </p:sp>
      <p:sp>
        <p:nvSpPr>
          <p:cNvPr id="4" name="Footer Placeholder 3">
            <a:extLst>
              <a:ext uri="{FF2B5EF4-FFF2-40B4-BE49-F238E27FC236}">
                <a16:creationId xmlns:a16="http://schemas.microsoft.com/office/drawing/2014/main" id="{AA01FE6D-D188-D0C4-EDD9-FC88BBCA923A}"/>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35202057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821882" cy="5661808"/>
          </a:xfrm>
        </p:spPr>
        <p:txBody>
          <a:bodyPr>
            <a:normAutofit/>
          </a:bodyPr>
          <a:lstStyle/>
          <a:p>
            <a:pPr lvl="0"/>
            <a:endParaRPr lang="en-IN" sz="2000" dirty="0"/>
          </a:p>
          <a:p>
            <a:pPr lvl="0"/>
            <a:r>
              <a:rPr lang="en-IN" sz="2000" dirty="0"/>
              <a:t>To Ensure Unit Inspection And Inspection Of Collateral Securities Are Done Before the Release Of the Loan.</a:t>
            </a:r>
          </a:p>
          <a:p>
            <a:pPr lvl="0"/>
            <a:r>
              <a:rPr lang="en-IN" sz="2000" dirty="0"/>
              <a:t>To Ensure Processing And Documentation Charges Are Recovered From The Borrower Before the Release Of the Loan.</a:t>
            </a:r>
          </a:p>
          <a:p>
            <a:pPr lvl="0"/>
            <a:r>
              <a:rPr lang="en-IN" sz="2000" dirty="0"/>
              <a:t>Whether Loan Was Released For The Purpose  In Which It Was Sanctioned.</a:t>
            </a:r>
          </a:p>
          <a:p>
            <a:pPr lvl="0"/>
            <a:r>
              <a:rPr lang="en-IN" sz="2000" dirty="0"/>
              <a:t>End Use Of Funds Has To Be Ensured And Satisfied With The Manner In Which The Loan Was Disbursed.</a:t>
            </a:r>
          </a:p>
          <a:p>
            <a:pPr lvl="0"/>
            <a:r>
              <a:rPr lang="en-IN" sz="2000" dirty="0"/>
              <a:t>Ensure Adequate Margin Is Obtained Before Release Of Loan.</a:t>
            </a:r>
          </a:p>
          <a:p>
            <a:pPr lvl="0"/>
            <a:r>
              <a:rPr lang="en-IN" sz="2000" dirty="0"/>
              <a:t>Post Sanction Conditions Which Are Stipulated In The Sanction Letter Are Being Complied.</a:t>
            </a:r>
          </a:p>
          <a:p>
            <a:pPr lvl="0"/>
            <a:r>
              <a:rPr lang="en-IN" sz="2000" dirty="0"/>
              <a:t>Whether The Loan Master Is Created Under The Appropriate Category And Rate Codes Are Correctly Captured In The System.</a:t>
            </a:r>
          </a:p>
          <a:p>
            <a:pPr lvl="0"/>
            <a:endParaRPr lang="en-IN" sz="2000" dirty="0"/>
          </a:p>
          <a:p>
            <a:pPr>
              <a:buNone/>
            </a:pPr>
            <a:endParaRPr lang="en-IN" sz="2900" dirty="0"/>
          </a:p>
        </p:txBody>
      </p:sp>
      <p:sp>
        <p:nvSpPr>
          <p:cNvPr id="5" name="Slide Number Placeholder 4"/>
          <p:cNvSpPr>
            <a:spLocks noGrp="1"/>
          </p:cNvSpPr>
          <p:nvPr>
            <p:ph type="sldNum" sz="quarter" idx="12"/>
          </p:nvPr>
        </p:nvSpPr>
        <p:spPr/>
        <p:txBody>
          <a:bodyPr>
            <a:normAutofit/>
          </a:bodyPr>
          <a:lstStyle/>
          <a:p>
            <a:fld id="{149B9673-A254-4AB1-9A51-4A67359C46FD}" type="slidenum">
              <a:rPr lang="en-US" smtClean="0"/>
              <a:pPr/>
              <a:t>7</a:t>
            </a:fld>
            <a:endParaRPr lang="en-US" dirty="0"/>
          </a:p>
        </p:txBody>
      </p:sp>
      <p:sp>
        <p:nvSpPr>
          <p:cNvPr id="6" name="Title 1"/>
          <p:cNvSpPr>
            <a:spLocks noGrp="1"/>
          </p:cNvSpPr>
          <p:nvPr>
            <p:ph type="title"/>
          </p:nvPr>
        </p:nvSpPr>
        <p:spPr>
          <a:xfrm>
            <a:off x="301752" y="228600"/>
            <a:ext cx="8534400" cy="758952"/>
          </a:xfrm>
        </p:spPr>
        <p:txBody>
          <a:bodyPr>
            <a:normAutofit/>
          </a:bodyPr>
          <a:lstStyle/>
          <a:p>
            <a:r>
              <a:rPr lang="en-US" sz="2500" b="1" dirty="0"/>
              <a:t>Audit check list for Loans and advances </a:t>
            </a:r>
            <a:endParaRPr lang="en-IN" sz="2500" b="1" dirty="0"/>
          </a:p>
        </p:txBody>
      </p:sp>
      <p:sp>
        <p:nvSpPr>
          <p:cNvPr id="2" name="Footer Placeholder 1">
            <a:extLst>
              <a:ext uri="{FF2B5EF4-FFF2-40B4-BE49-F238E27FC236}">
                <a16:creationId xmlns:a16="http://schemas.microsoft.com/office/drawing/2014/main" id="{CB3CD525-D2D3-6B90-F199-EEC67809443F}"/>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356683654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47800"/>
            <a:ext cx="8707582" cy="5962919"/>
          </a:xfrm>
        </p:spPr>
        <p:txBody>
          <a:bodyPr>
            <a:normAutofit/>
          </a:bodyPr>
          <a:lstStyle/>
          <a:p>
            <a:pPr marL="0" lvl="0" indent="0">
              <a:buNone/>
            </a:pPr>
            <a:endParaRPr lang="en-IN" sz="2900" dirty="0"/>
          </a:p>
          <a:p>
            <a:pPr lvl="0"/>
            <a:r>
              <a:rPr lang="en-IN" sz="2000" dirty="0"/>
              <a:t>To Ensure Application Of Penal Interest Parameter Is Captured Correctly In The System.</a:t>
            </a:r>
          </a:p>
          <a:p>
            <a:pPr lvl="0"/>
            <a:r>
              <a:rPr lang="en-IN" sz="2000" dirty="0"/>
              <a:t>To Ensure Repayment Terms Are Properly Entered In The Loan Master.</a:t>
            </a:r>
          </a:p>
          <a:p>
            <a:pPr lvl="0"/>
            <a:r>
              <a:rPr lang="en-IN" sz="2000" dirty="0"/>
              <a:t> Periodical Statements Required To Be Obtained Are Being Obtained.</a:t>
            </a:r>
          </a:p>
          <a:p>
            <a:pPr lvl="0"/>
            <a:r>
              <a:rPr lang="en-IN" sz="2000" dirty="0"/>
              <a:t>Whether Adequate Insurance With Bank Clause Is Taken To Cover The Primary And Collateral Security.</a:t>
            </a:r>
          </a:p>
          <a:p>
            <a:pPr lvl="0"/>
            <a:r>
              <a:rPr lang="en-IN" sz="2000" dirty="0"/>
              <a:t>Whether Post Disbursement Inspection Is Conducted.</a:t>
            </a:r>
          </a:p>
          <a:p>
            <a:endParaRPr lang="en-IN" sz="2900" dirty="0"/>
          </a:p>
        </p:txBody>
      </p:sp>
      <p:sp>
        <p:nvSpPr>
          <p:cNvPr id="5" name="Slide Number Placeholder 4"/>
          <p:cNvSpPr>
            <a:spLocks noGrp="1"/>
          </p:cNvSpPr>
          <p:nvPr>
            <p:ph type="sldNum" sz="quarter" idx="12"/>
          </p:nvPr>
        </p:nvSpPr>
        <p:spPr>
          <a:xfrm>
            <a:off x="7917656" y="6243994"/>
            <a:ext cx="565159" cy="365125"/>
          </a:xfrm>
        </p:spPr>
        <p:txBody>
          <a:bodyPr>
            <a:normAutofit/>
          </a:bodyPr>
          <a:lstStyle/>
          <a:p>
            <a:fld id="{149B9673-A254-4AB1-9A51-4A67359C46FD}" type="slidenum">
              <a:rPr lang="en-US" smtClean="0"/>
              <a:pPr/>
              <a:t>8</a:t>
            </a:fld>
            <a:endParaRPr lang="en-US" dirty="0"/>
          </a:p>
        </p:txBody>
      </p:sp>
      <p:sp>
        <p:nvSpPr>
          <p:cNvPr id="6" name="Title 1"/>
          <p:cNvSpPr>
            <a:spLocks noGrp="1"/>
          </p:cNvSpPr>
          <p:nvPr>
            <p:ph type="title"/>
          </p:nvPr>
        </p:nvSpPr>
        <p:spPr>
          <a:xfrm>
            <a:off x="301752" y="228600"/>
            <a:ext cx="8534400" cy="758952"/>
          </a:xfrm>
        </p:spPr>
        <p:txBody>
          <a:bodyPr>
            <a:normAutofit/>
          </a:bodyPr>
          <a:lstStyle/>
          <a:p>
            <a:r>
              <a:rPr lang="en-US" sz="2500" b="1" dirty="0"/>
              <a:t>Audit check list for Loans and advances </a:t>
            </a:r>
            <a:endParaRPr lang="en-IN" sz="2500" b="1" dirty="0"/>
          </a:p>
        </p:txBody>
      </p:sp>
      <p:sp>
        <p:nvSpPr>
          <p:cNvPr id="2" name="Footer Placeholder 1">
            <a:extLst>
              <a:ext uri="{FF2B5EF4-FFF2-40B4-BE49-F238E27FC236}">
                <a16:creationId xmlns:a16="http://schemas.microsoft.com/office/drawing/2014/main" id="{8B693DEF-CA13-F886-DB06-2875EEAB92EC}"/>
              </a:ext>
            </a:extLst>
          </p:cNvPr>
          <p:cNvSpPr>
            <a:spLocks noGrp="1"/>
          </p:cNvSpPr>
          <p:nvPr>
            <p:ph type="ftr" sz="quarter" idx="11"/>
          </p:nvPr>
        </p:nvSpPr>
        <p:spPr/>
        <p:txBody>
          <a:bodyPr/>
          <a:lstStyle/>
          <a:p>
            <a:r>
              <a:rPr lang="en-US"/>
              <a:t>CA Shweta Jain-Partner Shweta Jain &amp; Co</a:t>
            </a:r>
          </a:p>
        </p:txBody>
      </p:sp>
    </p:spTree>
    <p:extLst>
      <p:ext uri="{BB962C8B-B14F-4D97-AF65-F5344CB8AC3E}">
        <p14:creationId xmlns:p14="http://schemas.microsoft.com/office/powerpoint/2010/main" val="341413984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BDD5E-26F6-FDE6-BD14-DC09F8F91D8E}"/>
              </a:ext>
            </a:extLst>
          </p:cNvPr>
          <p:cNvSpPr>
            <a:spLocks noGrp="1"/>
          </p:cNvSpPr>
          <p:nvPr>
            <p:ph type="title"/>
          </p:nvPr>
        </p:nvSpPr>
        <p:spPr>
          <a:xfrm>
            <a:off x="301752" y="457199"/>
            <a:ext cx="8534400" cy="848049"/>
          </a:xfrm>
        </p:spPr>
        <p:txBody>
          <a:bodyPr>
            <a:normAutofit fontScale="90000"/>
          </a:bodyPr>
          <a:lstStyle/>
          <a:p>
            <a:br>
              <a:rPr lang="en-US" altLang="en-US" sz="2800" b="1" dirty="0"/>
            </a:br>
            <a:br>
              <a:rPr lang="en-US" altLang="en-US" sz="2800" b="1" dirty="0"/>
            </a:br>
            <a:r>
              <a:rPr lang="en-US" altLang="en-US" sz="2800" b="1" dirty="0"/>
              <a:t>Practical Challenges while checking </a:t>
            </a:r>
            <a:br>
              <a:rPr lang="en-US" altLang="en-US" sz="2800" dirty="0"/>
            </a:br>
            <a:endParaRPr lang="en-US" sz="2800" dirty="0"/>
          </a:p>
        </p:txBody>
      </p:sp>
      <p:sp>
        <p:nvSpPr>
          <p:cNvPr id="3" name="Footer Placeholder 2">
            <a:extLst>
              <a:ext uri="{FF2B5EF4-FFF2-40B4-BE49-F238E27FC236}">
                <a16:creationId xmlns:a16="http://schemas.microsoft.com/office/drawing/2014/main" id="{DBBD263E-5F53-B96B-AF01-C644AFC9C0A3}"/>
              </a:ext>
            </a:extLst>
          </p:cNvPr>
          <p:cNvSpPr>
            <a:spLocks noGrp="1"/>
          </p:cNvSpPr>
          <p:nvPr>
            <p:ph type="ftr" sz="quarter" idx="11"/>
          </p:nvPr>
        </p:nvSpPr>
        <p:spPr>
          <a:xfrm>
            <a:off x="304800" y="6410848"/>
            <a:ext cx="4800600" cy="365760"/>
          </a:xfrm>
        </p:spPr>
        <p:txBody>
          <a:bodyPr/>
          <a:lstStyle/>
          <a:p>
            <a:r>
              <a:rPr lang="en-US" dirty="0"/>
              <a:t>Presented by CA Shweta Jain, Partner-Shweta Jain and Co</a:t>
            </a:r>
          </a:p>
        </p:txBody>
      </p:sp>
      <p:sp>
        <p:nvSpPr>
          <p:cNvPr id="4" name="Slide Number Placeholder 3">
            <a:extLst>
              <a:ext uri="{FF2B5EF4-FFF2-40B4-BE49-F238E27FC236}">
                <a16:creationId xmlns:a16="http://schemas.microsoft.com/office/drawing/2014/main" id="{A9E3EA94-28AD-CA21-694D-54B4EE2ADB68}"/>
              </a:ext>
            </a:extLst>
          </p:cNvPr>
          <p:cNvSpPr>
            <a:spLocks noGrp="1"/>
          </p:cNvSpPr>
          <p:nvPr>
            <p:ph type="sldNum" sz="quarter" idx="12"/>
          </p:nvPr>
        </p:nvSpPr>
        <p:spPr/>
        <p:txBody>
          <a:bodyPr/>
          <a:lstStyle/>
          <a:p>
            <a:fld id="{B0E08542-8EF8-48C7-8FAE-E8C4575C8756}" type="slidenum">
              <a:rPr lang="en-US" smtClean="0"/>
              <a:pPr/>
              <a:t>9</a:t>
            </a:fld>
            <a:endParaRPr lang="en-US"/>
          </a:p>
        </p:txBody>
      </p:sp>
      <p:graphicFrame>
        <p:nvGraphicFramePr>
          <p:cNvPr id="5" name="Table 4">
            <a:extLst>
              <a:ext uri="{FF2B5EF4-FFF2-40B4-BE49-F238E27FC236}">
                <a16:creationId xmlns:a16="http://schemas.microsoft.com/office/drawing/2014/main" id="{E64E353B-3AE9-62BE-B945-30A0C889DE58}"/>
              </a:ext>
            </a:extLst>
          </p:cNvPr>
          <p:cNvGraphicFramePr>
            <a:graphicFrameLocks noGrp="1"/>
          </p:cNvGraphicFramePr>
          <p:nvPr/>
        </p:nvGraphicFramePr>
        <p:xfrm>
          <a:off x="301752" y="1467697"/>
          <a:ext cx="8689848" cy="4780703"/>
        </p:xfrm>
        <a:graphic>
          <a:graphicData uri="http://schemas.openxmlformats.org/drawingml/2006/table">
            <a:tbl>
              <a:tblPr>
                <a:tableStyleId>{5940675A-B579-460E-94D1-54222C63F5DA}</a:tableStyleId>
              </a:tblPr>
              <a:tblGrid>
                <a:gridCol w="4344924">
                  <a:extLst>
                    <a:ext uri="{9D8B030D-6E8A-4147-A177-3AD203B41FA5}">
                      <a16:colId xmlns:a16="http://schemas.microsoft.com/office/drawing/2014/main" val="3693640014"/>
                    </a:ext>
                  </a:extLst>
                </a:gridCol>
                <a:gridCol w="4344924">
                  <a:extLst>
                    <a:ext uri="{9D8B030D-6E8A-4147-A177-3AD203B41FA5}">
                      <a16:colId xmlns:a16="http://schemas.microsoft.com/office/drawing/2014/main" val="1220471130"/>
                    </a:ext>
                  </a:extLst>
                </a:gridCol>
              </a:tblGrid>
              <a:tr h="367747">
                <a:tc>
                  <a:txBody>
                    <a:bodyPr/>
                    <a:lstStyle/>
                    <a:p>
                      <a:r>
                        <a:rPr lang="en-IN" b="1" dirty="0"/>
                        <a:t>Issue</a:t>
                      </a:r>
                    </a:p>
                  </a:txBody>
                  <a:tcPr anchor="ctr"/>
                </a:tc>
                <a:tc>
                  <a:txBody>
                    <a:bodyPr/>
                    <a:lstStyle/>
                    <a:p>
                      <a:r>
                        <a:rPr lang="en-IN" b="1" dirty="0"/>
                        <a:t>Auditor’s Approach</a:t>
                      </a:r>
                    </a:p>
                  </a:txBody>
                  <a:tcPr anchor="ctr"/>
                </a:tc>
                <a:extLst>
                  <a:ext uri="{0D108BD9-81ED-4DB2-BD59-A6C34878D82A}">
                    <a16:rowId xmlns:a16="http://schemas.microsoft.com/office/drawing/2014/main" val="1553641296"/>
                  </a:ext>
                </a:extLst>
              </a:tr>
              <a:tr h="643556">
                <a:tc>
                  <a:txBody>
                    <a:bodyPr/>
                    <a:lstStyle/>
                    <a:p>
                      <a:r>
                        <a:rPr lang="en-IN" dirty="0"/>
                        <a:t>Evergreening of Loans</a:t>
                      </a:r>
                    </a:p>
                  </a:txBody>
                  <a:tcPr anchor="ctr"/>
                </a:tc>
                <a:tc>
                  <a:txBody>
                    <a:bodyPr/>
                    <a:lstStyle/>
                    <a:p>
                      <a:r>
                        <a:rPr lang="en-IN" dirty="0"/>
                        <a:t>Check Ad-hoc Sanctions or frequent temporary limits</a:t>
                      </a:r>
                    </a:p>
                  </a:txBody>
                  <a:tcPr anchor="ctr"/>
                </a:tc>
                <a:extLst>
                  <a:ext uri="{0D108BD9-81ED-4DB2-BD59-A6C34878D82A}">
                    <a16:rowId xmlns:a16="http://schemas.microsoft.com/office/drawing/2014/main" val="725025282"/>
                  </a:ext>
                </a:extLst>
              </a:tr>
              <a:tr h="643556">
                <a:tc>
                  <a:txBody>
                    <a:bodyPr/>
                    <a:lstStyle/>
                    <a:p>
                      <a:r>
                        <a:rPr lang="en-IN" dirty="0"/>
                        <a:t>Non-Submission of Stock Statement</a:t>
                      </a:r>
                    </a:p>
                  </a:txBody>
                  <a:tcPr anchor="ctr"/>
                </a:tc>
                <a:tc>
                  <a:txBody>
                    <a:bodyPr/>
                    <a:lstStyle/>
                    <a:p>
                      <a:r>
                        <a:rPr lang="en-IN" dirty="0"/>
                        <a:t>Verify whether DP is appropriately reduced</a:t>
                      </a:r>
                    </a:p>
                  </a:txBody>
                  <a:tcPr anchor="ctr"/>
                </a:tc>
                <a:extLst>
                  <a:ext uri="{0D108BD9-81ED-4DB2-BD59-A6C34878D82A}">
                    <a16:rowId xmlns:a16="http://schemas.microsoft.com/office/drawing/2014/main" val="282885034"/>
                  </a:ext>
                </a:extLst>
              </a:tr>
              <a:tr h="643556">
                <a:tc>
                  <a:txBody>
                    <a:bodyPr/>
                    <a:lstStyle/>
                    <a:p>
                      <a:r>
                        <a:rPr lang="en-IN" dirty="0"/>
                        <a:t>Balance Sheet Window Dressing</a:t>
                      </a:r>
                    </a:p>
                  </a:txBody>
                  <a:tcPr anchor="ctr"/>
                </a:tc>
                <a:tc>
                  <a:txBody>
                    <a:bodyPr/>
                    <a:lstStyle/>
                    <a:p>
                      <a:r>
                        <a:rPr lang="en-IN" dirty="0"/>
                        <a:t>Compare Turnover vs. Sales in Stock Statements</a:t>
                      </a:r>
                    </a:p>
                  </a:txBody>
                  <a:tcPr anchor="ctr"/>
                </a:tc>
                <a:extLst>
                  <a:ext uri="{0D108BD9-81ED-4DB2-BD59-A6C34878D82A}">
                    <a16:rowId xmlns:a16="http://schemas.microsoft.com/office/drawing/2014/main" val="1812653708"/>
                  </a:ext>
                </a:extLst>
              </a:tr>
              <a:tr h="643556">
                <a:tc>
                  <a:txBody>
                    <a:bodyPr/>
                    <a:lstStyle/>
                    <a:p>
                      <a:r>
                        <a:rPr lang="en-IN" dirty="0"/>
                        <a:t>Excess Sanctions in CC Accounts</a:t>
                      </a:r>
                    </a:p>
                  </a:txBody>
                  <a:tcPr anchor="ctr"/>
                </a:tc>
                <a:tc>
                  <a:txBody>
                    <a:bodyPr/>
                    <a:lstStyle/>
                    <a:p>
                      <a:r>
                        <a:rPr lang="en-IN" dirty="0"/>
                        <a:t>Verify Compliance of Loan Policy + DP Calculation</a:t>
                      </a:r>
                    </a:p>
                  </a:txBody>
                  <a:tcPr anchor="ctr"/>
                </a:tc>
                <a:extLst>
                  <a:ext uri="{0D108BD9-81ED-4DB2-BD59-A6C34878D82A}">
                    <a16:rowId xmlns:a16="http://schemas.microsoft.com/office/drawing/2014/main" val="3184632109"/>
                  </a:ext>
                </a:extLst>
              </a:tr>
              <a:tr h="919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CBS Data Reliability</a:t>
                      </a:r>
                    </a:p>
                    <a:p>
                      <a:endParaRPr lang="en-IN"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Select Sample Manually for Critical Areas</a:t>
                      </a:r>
                    </a:p>
                    <a:p>
                      <a:endParaRPr lang="en-IN" dirty="0"/>
                    </a:p>
                  </a:txBody>
                  <a:tcPr anchor="ctr"/>
                </a:tc>
                <a:extLst>
                  <a:ext uri="{0D108BD9-81ED-4DB2-BD59-A6C34878D82A}">
                    <a16:rowId xmlns:a16="http://schemas.microsoft.com/office/drawing/2014/main" val="3086218478"/>
                  </a:ext>
                </a:extLst>
              </a:tr>
              <a:tr h="91936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Dummy Stock Statements</a:t>
                      </a:r>
                    </a:p>
                    <a:p>
                      <a:endParaRPr lang="en-IN"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Compare with GST Returns &amp; Bank Statements</a:t>
                      </a:r>
                    </a:p>
                    <a:p>
                      <a:endParaRPr lang="en-IN" dirty="0"/>
                    </a:p>
                  </a:txBody>
                  <a:tcPr anchor="ctr"/>
                </a:tc>
                <a:extLst>
                  <a:ext uri="{0D108BD9-81ED-4DB2-BD59-A6C34878D82A}">
                    <a16:rowId xmlns:a16="http://schemas.microsoft.com/office/drawing/2014/main" val="2877938405"/>
                  </a:ext>
                </a:extLst>
              </a:tr>
            </a:tbl>
          </a:graphicData>
        </a:graphic>
      </p:graphicFrame>
    </p:spTree>
    <p:extLst>
      <p:ext uri="{BB962C8B-B14F-4D97-AF65-F5344CB8AC3E}">
        <p14:creationId xmlns:p14="http://schemas.microsoft.com/office/powerpoint/2010/main" val="204473396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{C1892D68-063A-8643-BEB8-7469E96C3CF4}tf10001071</Template>
  <TotalTime>8423</TotalTime>
  <Words>1935</Words>
  <Application>Microsoft Office PowerPoint</Application>
  <PresentationFormat>On-screen Show (4:3)</PresentationFormat>
  <Paragraphs>255</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Bodoni MT</vt:lpstr>
      <vt:lpstr>Calibri</vt:lpstr>
      <vt:lpstr>Georgia</vt:lpstr>
      <vt:lpstr>Wingdings</vt:lpstr>
      <vt:lpstr>Wingdings 2</vt:lpstr>
      <vt:lpstr>Civic</vt:lpstr>
      <vt:lpstr>“Seminar on Bank Branch Audit -Audit of Advances”</vt:lpstr>
      <vt:lpstr>PowerPoint Presentation</vt:lpstr>
      <vt:lpstr>Guidance Note/Utility</vt:lpstr>
      <vt:lpstr>Audit of Loans &amp; Advances</vt:lpstr>
      <vt:lpstr>Audit of Loans &amp; Advances</vt:lpstr>
      <vt:lpstr>Audit check list for Loans and advances </vt:lpstr>
      <vt:lpstr>Audit check list for Loans and advances </vt:lpstr>
      <vt:lpstr>Audit check list for Loans and advances </vt:lpstr>
      <vt:lpstr>  Practical Challenges while checking  </vt:lpstr>
      <vt:lpstr>Practical Challenges while checking  </vt:lpstr>
      <vt:lpstr>Practical Challenges while checking  </vt:lpstr>
      <vt:lpstr>Issues with Regard to Drawing Power</vt:lpstr>
      <vt:lpstr>Check Points in Respect of   Stock Insurance</vt:lpstr>
      <vt:lpstr>Loan Appraisal/Disbursement Procedures</vt:lpstr>
      <vt:lpstr>Documentation</vt:lpstr>
      <vt:lpstr>Definition of willful default</vt:lpstr>
      <vt:lpstr>Definition of diversion and siphoning of funds</vt:lpstr>
      <vt:lpstr>PowerPoint Presentation</vt:lpstr>
      <vt:lpstr>Some Early Warning Signals</vt:lpstr>
      <vt:lpstr>Some Early Warning Signals</vt:lpstr>
      <vt:lpstr>Some Early Warning Signals</vt:lpstr>
      <vt:lpstr>Mandatory and Statutory Compliances</vt:lpstr>
      <vt:lpstr>Conclusion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my</dc:creator>
  <cp:lastModifiedBy>Shweta</cp:lastModifiedBy>
  <cp:revision>348</cp:revision>
  <dcterms:created xsi:type="dcterms:W3CDTF">2019-03-12T13:56:39Z</dcterms:created>
  <dcterms:modified xsi:type="dcterms:W3CDTF">2025-03-15T13:55:49Z</dcterms:modified>
</cp:coreProperties>
</file>